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ink/ink1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2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3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4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535" r:id="rId4"/>
    <p:sldId id="259" r:id="rId5"/>
    <p:sldId id="518" r:id="rId6"/>
    <p:sldId id="519" r:id="rId7"/>
    <p:sldId id="521" r:id="rId8"/>
    <p:sldId id="522" r:id="rId9"/>
    <p:sldId id="523" r:id="rId10"/>
    <p:sldId id="524" r:id="rId11"/>
    <p:sldId id="334" r:id="rId12"/>
    <p:sldId id="337" r:id="rId13"/>
    <p:sldId id="338" r:id="rId14"/>
    <p:sldId id="336" r:id="rId15"/>
    <p:sldId id="260" r:id="rId16"/>
    <p:sldId id="261" r:id="rId17"/>
    <p:sldId id="262" r:id="rId18"/>
    <p:sldId id="263" r:id="rId19"/>
    <p:sldId id="264" r:id="rId20"/>
    <p:sldId id="265" r:id="rId21"/>
    <p:sldId id="536" r:id="rId22"/>
    <p:sldId id="493" r:id="rId23"/>
    <p:sldId id="496" r:id="rId24"/>
    <p:sldId id="494" r:id="rId25"/>
    <p:sldId id="495" r:id="rId26"/>
    <p:sldId id="497" r:id="rId27"/>
    <p:sldId id="266" r:id="rId28"/>
    <p:sldId id="267" r:id="rId29"/>
    <p:sldId id="515" r:id="rId30"/>
    <p:sldId id="268" r:id="rId31"/>
    <p:sldId id="269" r:id="rId32"/>
    <p:sldId id="504" r:id="rId33"/>
    <p:sldId id="285" r:id="rId34"/>
    <p:sldId id="503" r:id="rId35"/>
    <p:sldId id="369" r:id="rId36"/>
    <p:sldId id="371" r:id="rId37"/>
    <p:sldId id="375" r:id="rId38"/>
    <p:sldId id="376" r:id="rId39"/>
    <p:sldId id="368" r:id="rId40"/>
    <p:sldId id="505" r:id="rId41"/>
    <p:sldId id="270" r:id="rId42"/>
    <p:sldId id="273" r:id="rId43"/>
    <p:sldId id="500" r:id="rId44"/>
    <p:sldId id="501" r:id="rId45"/>
    <p:sldId id="499" r:id="rId46"/>
    <p:sldId id="506" r:id="rId47"/>
    <p:sldId id="508" r:id="rId48"/>
    <p:sldId id="509" r:id="rId49"/>
    <p:sldId id="510" r:id="rId50"/>
    <p:sldId id="511" r:id="rId51"/>
    <p:sldId id="512" r:id="rId52"/>
    <p:sldId id="513" r:id="rId53"/>
    <p:sldId id="514" r:id="rId54"/>
    <p:sldId id="271" r:id="rId55"/>
    <p:sldId id="272" r:id="rId56"/>
    <p:sldId id="275" r:id="rId57"/>
    <p:sldId id="276" r:id="rId58"/>
    <p:sldId id="280" r:id="rId59"/>
    <p:sldId id="281" r:id="rId60"/>
    <p:sldId id="282" r:id="rId6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21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5705" autoAdjust="0"/>
  </p:normalViewPr>
  <p:slideViewPr>
    <p:cSldViewPr>
      <p:cViewPr varScale="1">
        <p:scale>
          <a:sx n="37" d="100"/>
          <a:sy n="37" d="100"/>
        </p:scale>
        <p:origin x="2120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B39-4534-A418-339062F45A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492544"/>
        <c:axId val="134494464"/>
      </c:scatterChart>
      <c:valAx>
        <c:axId val="134492544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34494464"/>
        <c:crosses val="autoZero"/>
        <c:crossBetween val="midCat"/>
      </c:valAx>
      <c:valAx>
        <c:axId val="1344944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134492544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CED-49EA-B0B5-F5FF77F727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521984"/>
        <c:axId val="134523904"/>
      </c:scatterChart>
      <c:valAx>
        <c:axId val="134521984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34523904"/>
        <c:crosses val="autoZero"/>
        <c:crossBetween val="midCat"/>
      </c:valAx>
      <c:valAx>
        <c:axId val="134523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134521984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CBB-4853-9C77-935C239A76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532096"/>
        <c:axId val="134557696"/>
      </c:scatterChart>
      <c:valAx>
        <c:axId val="134532096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34557696"/>
        <c:crosses val="autoZero"/>
        <c:crossBetween val="midCat"/>
      </c:valAx>
      <c:valAx>
        <c:axId val="1345576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134532096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9BE-40F9-9D0A-7A6E590DE7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064192"/>
        <c:axId val="139993856"/>
      </c:scatterChart>
      <c:valAx>
        <c:axId val="135064192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39993856"/>
        <c:crosses val="autoZero"/>
        <c:crossBetween val="midCat"/>
      </c:valAx>
      <c:valAx>
        <c:axId val="1399938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135064192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0E1-497A-8B3E-151431976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000640"/>
        <c:axId val="140011008"/>
      </c:scatterChart>
      <c:valAx>
        <c:axId val="140000640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40011008"/>
        <c:crosses val="autoZero"/>
        <c:crossBetween val="midCat"/>
      </c:valAx>
      <c:valAx>
        <c:axId val="140011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140000640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9BE-40F9-9D0A-7A6E590DE7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064192"/>
        <c:axId val="139993856"/>
      </c:scatterChart>
      <c:valAx>
        <c:axId val="135064192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39993856"/>
        <c:crosses val="autoZero"/>
        <c:crossBetween val="midCat"/>
      </c:valAx>
      <c:valAx>
        <c:axId val="1399938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135064192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0E1-497A-8B3E-151431976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000640"/>
        <c:axId val="140011008"/>
      </c:scatterChart>
      <c:valAx>
        <c:axId val="140000640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40011008"/>
        <c:crosses val="autoZero"/>
        <c:crossBetween val="midCat"/>
      </c:valAx>
      <c:valAx>
        <c:axId val="140011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140000640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20-10-14T08:08:40.07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5319 6757 6566,'0'0'544,"0"0"417,0 0 641,0 0 1088,0 0-672,0 0-897,0 0-480,0 0-33,0 0 1,0 0 64,0 0-321,0 0-64,0 0 129,0-21-225,0 21 0,0-21 64,0 0-128,0 0 32,0-21-128,0 21 97,0-21-97,0 20 128,0-19-96,21-2 32,-21 23-96,0-23 32,0 22-32,21-21 256,-21 21-128,0-1-32,0-19 1,22 20-97,-22 0 96,0 0 0,0-22-32,22 23 32,-22-1 0,0-21-64,22 20 0,-22-19 0,0 19 0,23-20 32,-23 21 0,19-21 0,-19 21 32,0-22-64,22 23 32,-22-22-32,0 21 33,23-22-98,-23 22 1,0-20 32,21 20-64,-21-22 128,22 2-32,-2-2-32,-20 1 33,23 21-1,-2-21-32,-21 0 32,22 20-64,-22-19 32,22 20 64,-22-22-64,21 22 128,-21-20-128,21 20-96,-21-22 480,22 22-256,-22-20-64,22-3-32,0 24 32,-2-22 64,2-1-96,-22 22 65,22-21-65,-1 22 96,1-22-96,-1 20 0,1-20 0,-1 21-32,-21 0 96,23 1-192,-1-23 192,-2 22-32,1 0 0,2-20 0,-1 18 0,0 3 32,-2-22 0,-20 21-96,22-1 64,-22 22-192,22-21-32,-22 0 32,0 21-32,22-21 96,-22 1 0,21 20 32,0-22-32,1 1 0,-1 0 96,1 0-64,23 1 64,-26-2-64,25 1 32,-21 0-33,18 0 66,-18 0-33,20 0 32,-21 0-129,21 0 162,0 0-130,-21-1 65,20 2 32,2-1-32,-23 0 0,22 0 0,-21-1 33,22 1-33,-2 0 0,2 1-33,-3-1 33,4-2 0,-1 3-32,-24-1 64,24 0-32,-1 1 0,0-2-64,-22 0 64,24 2-64,-4 20 128,-19-21-32,23 0-64,-24 21 32,22-21-64,0 0 128,0-1-32,0 2-160,21 20 224,-20-21-96,0 0 0,-2 0 0,2 0 32,-2-1-64,2 22 32,0-21 0,-2 1 0,23-1-32,-22 0 64,0 21-64,2-21 32,-4-2 96,4 3-192,-4-1 32,4 21 64,19-20 64,1-2-128,-1 0 96,-20 1-64,20 1 64,2-1-64,-24 0 128,24 0-192,-24 21 96,24-22-32,-24 1 32,23 1-64,0 20 96,1-21-64,-2 0 32,22 21-32,0-21 128,1-1-160,22 22 256,-2-22-288,1 2 481,-22 0-577,0-1 288,0 21 0,2-21-32,-24 21-64,22-23 32,-21 23-64,-1-20 64,0 20-32,3-21-128,-26 21-385,-18 0-352,-23 0-1217,22 0-1953,-44 0-10155</inkml:trace>
  <inkml:trace contextRef="#ctx0" brushRef="#br0" timeOffset="1">15206 4379 512,'-22'-22'609,"22"22"-225,0 0 32,0 0 417,-19 0-160,19 0-129,0-21-512,0 21-32,0 0 160,0 0 609,0 0 384,0 0 96,0 0 129,0 0-129,0 0-480,0 0-353,0 0 65,0 0 287,0 0 161,0 21-160,0-21-129,0 0-223,0 22-129,0-22-96,0 21-64,19-1-31,-19 2-33,0-2-32,22 3 96,-22-3 64,0 1 0,23 21 96,-23-21-63,21 1 31,-21 19-64,22-20-96,-22 21 64,22-20-32,-1 20 0,-21-22-31,21 22 63,1 1-32,-22-22-32,22-1 0,0 22 96,-22-19-32,20-2 65,-20 20-161,22-20 64,-22 1-32,22 20 160,-22-22-576,22 1 672,-22 0-480,21 1 192,0 20 64,-21-21-192,22-1 32,-22 23 192,21-22-96,2 1 64,-23 19-64,22-19-64,-22 20 33,20-21-33,1 20 32,-21-21 0,23 24 128,-1-23-224,-22-1 96,0 1 32,22 1 0,-22-1 0,20 0 64,-20 0-64,22 0 0,0-1-32,0 2 32,-1-22-64,-21 21-32,21 0 0,-21 1 192,22-2-128,-22 1 96,22 0 1,-22 0-33,21 1 0,-21-1 0,22-1-96,-1-20 0,-21 22 0,43-2 32,-43 2 0,22-22-32,1 21-32,-23-1 32,19-20 64,-19 21-64,22-21 32,-22 22 0,22-22 0,-22 21 0,23-21-64,-1 21 32,-22-21 96,21 21-192,0-21 192,-21 0-128,22 20 0,-1-20 64,-21 0-32,0 0 0,22 0 32,-22 0-64,22 0-32,-22 0 32,21 0-64,-21 0 160,21 0-160,-21-20 128,22 20-32,-22 0 128,22 0-192,-22 0 0,22-21 64,-22 21 32,0-21-64,20 21 64,-20-21-32,22 21-64,-22-22 32,0 1 64,0 21 0,0-20-32,0-1 32,0 21-32,0-22 0,0 2 64,0-2-32,0 2 64,0-1-192,0-1 160,0 22-32,0-21 0,22-21-160,-22 22 128,0-2 96,0 1 64,0 0-192,0-21 192,0 21 1,0 0-161,0-21 160,0 20-64,0 1-64,0 1 96,0-22-96,-22 19 0,22 3 0,0-21 32,0 20-64,0-21 0,-22 20 160,22 1 129,0 1-161,0-2 96,0 1-256,0 0 288,-20-1-96,20 2-96,0-1 0,0 0-64,0 0 128,0-1-96,-22 1-32,22 0 97,0 1-194,0-1 546,0 0-385,0 21 32,0-22-32,0 1-32,0 0 0,0 1-32,0-1-32,0-2 96,0 3-32,0-2 64,0 2-128,0-1 128,0-1 0,0 1 1,0 0-97,22 0 32,-22 1 64,0-2-128,0-20 96,20 21-64,-20-21 32,0 21 0,0-21 32,22 21-64,-22-21 0,0 1 0,0 18 96,0-19-96,22 22 64,-22-23-32,0 22 32,0 0-192,0-20 160,0 19-32,0 1 0,0-21-32,22 22-32,-22-23 160,0 22-128,0-21 32,0 21 32,0 0-32,0-21 0,0 20-32,22 2 0,-22-1 32,0-21-32,20 20 64,-20 1-64,0-20-32,22 20 64,-22-2 0,0 3-32,23-1 32,-23 0-32,0 1 0,21-2 0,-21 0 64,22 2-128,-22-1 64,20 21-64,-20-21 96,22 0-65,-22 21 65,22-21 0,-22 21-32,0 0 0,22-22-64,-22 22 128,22 0-32,-22-20-64,0 20 32,20 0-32,-20-21-32,22 21 32,-22 0 64,22 0 64,-22 0-160,22 0 64,-22 0-96,21 0 128,-21-21-96,21 21 96,1 0-96,-22 0 64,22 0-32,-1 0-32,-21 21 31,23-21-63,-23 0 96,20 0 0,-20 21 192,21-21-256,1 0 96,1 0 0,-23 20 0,22-20 0,0 0 0,-22 0 96,19 0-128,-19 0 32,23 0 32,-23 0-32,0 0 0,22 22 64,-22-22-96,21 0 0,1 0 64,-22 0-64,21 0 32,1 0 32,-22 0 0,21 0 1,-21 0-33,0 0-33,22 0 33,0 0-32,-22 0 64,21 0-32,0 0 0,1 0-32,0 0 64,-22-22 1,23 22-33,-4 0 0,3 0-33,0 0 33,-22 0-32,23 0 32,-2 0 0,-1-20-128,-20 20 192,23 0-128,-2 0 96,1 0 32,0 0-160,-22-21 32,21 21 64,0 0 0,23 0-64,-22 0 96,-2 0-32,2-21 0,0 21 0,0 0 32,-1-21-64,-21 21 96,21 0-64,1 0 0,-22-21 0,21 21-32,2 0 64,-1 0 0,0-22-32,-3 22 32,4-21-32,-1 21 0,0-20 32,-1 20-64,0 0 64,1-21 0,-22 21-32,22-21-32,-1 21 64,1-21 65,-1 21-130,1-23 130,-22 23-65,21-20 0,1-1 0,0 21-32,-2-20-32,-20-2 96,22 22-128,0-22 32,1 1 96,-1 1-64,-3-1 32,-19 21 64,22-21-96,1 0 0,-23 21-96,21-22 224,-21 22-160,0-21 224,22 21-288,-22-20 64,21-1 32,1 0 32,-22 0 96,21-1 32,-21 0 0,22-18-160,-22 19 96,22-23 0,-22 24-63,21-22-1,-21-1-32,21 2-32,-21-1-1,22-1-31,-22 2 64,22 20-128,-22-21 160,22 21-160,-2-1 160,-20 22-64,22-20-32,-22 20 64,22-22-64,-1 2 32,2 0 0,-3-3 32,2 2-96,0 21 512,-22-21-544,22 0 96,0 21-96,0-21 128,-2 21 0,2-20-64,0 20 128,0-22-128,-1 22 64,22 0 0,-21-21-32,-1 21 32,22 0 0,-22-21-32,1 21 0,0 0 64,1 0-128,-4 0-64,3 0 32,-22 21 64,23-21 96,-1 0-97,-22 21 1,21-21 32,-1 0 0,3 22 64,-1-22-32,-1 0 32,1 20-128,-1-20 96,1 21-32,-22-21-32,21 21 160,1 0-256,0-21 128,-2 21-288,2 2 576,0-3-384,0-20 64,20 20 160,-20 2-192,0-22 32,0 20 64,0-20 128,21 22-320,-22-22 224,-21 21 128,22-21-160,0 0-128,0 21 128,-2-21 0,2 21 0,0-21 0,0 21 96,-1-21-288,0 20 416,1 1-384,21 1 192,-20-22-96,-3 21 32,1 0 32,1 0 0,1-1 32,-1-20-64,-22 21 64,19 2-64,4-3 64,-1-20 160,0 21-384,-1 0 256,0-1-96,1-20 0,-22 23 160,22-2-192,-1 0 64,1-1-96,-22-20 288,21 20-160,0 2 96,-21 0 0,22-1-32,22 0 96,-24 0-192,2-1-256,23 1 609,-24-21-353,1 22-32,-2-1-33,24 0 98,-22 0-33,0-1 32,20 1 0,-20 1-32,22 0 0,-2-2 0,1 1 0,0-1 0,0 3 32,2-2 64,19 21-224,0-22 160,2 23 0,-2-1 0,1 0-64,-23-22 96,25 23-64,-3-22-32,-21 0-96,-21 0-321,-1-21-448,1 20-384,-22-20-801,0-20-3876,-22-1-5572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20-10-14T08:08:40.07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5319 6757 6566,'0'0'544,"0"0"417,0 0 641,0 0 1088,0 0-672,0 0-897,0 0-480,0 0-33,0 0 1,0 0 64,0 0-321,0 0-64,0 0 129,0-21-225,0 21 0,0-21 64,0 0-128,0 0 32,0-21-128,0 21 97,0-21-97,0 20 128,0-19-96,21-2 32,-21 23-96,0-23 32,0 22-32,21-21 256,-21 21-128,0-1-32,0-19 1,22 20-97,-22 0 96,0 0 0,0-22-32,22 23 32,-22-1 0,0-21-64,22 20 0,-22-19 0,0 19 0,23-20 32,-23 21 0,19-21 0,-19 21 32,0-22-64,22 23 32,-22-22-32,0 21 33,23-22-98,-23 22 1,0-20 32,21 20-64,-21-22 128,22 2-32,-2-2-32,-20 1 33,23 21-1,-2-21-32,-21 0 32,22 20-64,-22-19 32,22 20 64,-22-22-64,21 22 128,-21-20-128,21 20-96,-21-22 480,22 22-256,-22-20-64,22-3-32,0 24 32,-2-22 64,2-1-96,-22 22 65,22-21-65,-1 22 96,1-22-96,-1 20 0,1-20 0,-1 21-32,-21 0 96,23 1-192,-1-23 192,-2 22-32,1 0 0,2-20 0,-1 18 0,0 3 32,-2-22 0,-20 21-96,22-1 64,-22 22-192,22-21-32,-22 0 32,0 21-32,22-21 96,-22 1 0,21 20 32,0-22-32,1 1 0,-1 0 96,1 0-64,23 1 64,-26-2-64,25 1 32,-21 0-33,18 0 66,-18 0-33,20 0 32,-21 0-129,21 0 162,0 0-130,-21-1 65,20 2 32,2-1-32,-23 0 0,22 0 0,-21-1 33,22 1-33,-2 0 0,2 1-33,-3-1 33,4-2 0,-1 3-32,-24-1 64,24 0-32,-1 1 0,0-2-64,-22 0 64,24 2-64,-4 20 128,-19-21-32,23 0-64,-24 21 32,22-21-64,0 0 128,0-1-32,0 2-160,21 20 224,-20-21-96,0 0 0,-2 0 0,2 0 32,-2-1-64,2 22 32,0-21 0,-2 1 0,23-1-32,-22 0 64,0 21-64,2-21 32,-4-2 96,4 3-192,-4-1 32,4 21 64,19-20 64,1-2-128,-1 0 96,-20 1-64,20 1 64,2-1-64,-24 0 128,24 0-192,-24 21 96,24-22-32,-24 1 32,23 1-64,0 20 96,1-21-64,-2 0 32,22 21-32,0-21 128,1-1-160,22 22 256,-2-22-288,1 2 481,-22 0-577,0-1 288,0 21 0,2-21-32,-24 21-64,22-23 32,-21 23-64,-1-20 64,0 20-32,3-21-128,-26 21-385,-18 0-352,-23 0-1217,22 0-1953,-44 0-10155</inkml:trace>
  <inkml:trace contextRef="#ctx0" brushRef="#br0" timeOffset="1">15206 4379 512,'-22'-22'609,"22"22"-225,0 0 32,0 0 417,-19 0-160,19 0-129,0-21-512,0 21-32,0 0 160,0 0 609,0 0 384,0 0 96,0 0 129,0 0-129,0 0-480,0 0-353,0 0 65,0 0 287,0 0 161,0 21-160,0-21-129,0 0-223,0 22-129,0-22-96,0 21-64,19-1-31,-19 2-33,0-2-32,22 3 96,-22-3 64,0 1 0,23 21 96,-23-21-63,21 1 31,-21 19-64,22-20-96,-22 21 64,22-20-32,-1 20 0,-21-22-31,21 22 63,1 1-32,-22-22-32,22-1 0,0 22 96,-22-19-32,20-2 65,-20 20-161,22-20 64,-22 1-32,22 20 160,-22-22-576,22 1 672,-22 0-480,21 1 192,0 20 64,-21-21-192,22-1 32,-22 23 192,21-22-96,2 1 64,-23 19-64,22-19-64,-22 20 33,20-21-33,1 20 32,-21-21 0,23 24 128,-1-23-224,-22-1 96,0 1 32,22 1 0,-22-1 0,20 0 64,-20 0-64,22 0 0,0-1-32,0 2 32,-1-22-64,-21 21-32,21 0 0,-21 1 192,22-2-128,-22 1 96,22 0 1,-22 0-33,21 1 0,-21-1 0,22-1-96,-1-20 0,-21 22 0,43-2 32,-43 2 0,22-22-32,1 21-32,-23-1 32,19-20 64,-19 21-64,22-21 32,-22 22 0,22-22 0,-22 21 0,23-21-64,-1 21 32,-22-21 96,21 21-192,0-21 192,-21 0-128,22 20 0,-1-20 64,-21 0-32,0 0 0,22 0 32,-22 0-64,22 0-32,-22 0 32,21 0-64,-21 0 160,21 0-160,-21-20 128,22 20-32,-22 0 128,22 0-192,-22 0 0,22-21 64,-22 21 32,0-21-64,20 21 64,-20-21-32,22 21-64,-22-22 32,0 1 64,0 21 0,0-20-32,0-1 32,0 21-32,0-22 0,0 2 64,0-2-32,0 2 64,0-1-192,0-1 160,0 22-32,0-21 0,22-21-160,-22 22 128,0-2 96,0 1 64,0 0-192,0-21 192,0 21 1,0 0-161,0-21 160,0 20-64,0 1-64,0 1 96,0-22-96,-22 19 0,22 3 0,0-21 32,0 20-64,0-21 0,-22 20 160,22 1 129,0 1-161,0-2 96,0 1-256,0 0 288,-20-1-96,20 2-96,0-1 0,0 0-64,0 0 128,0-1-96,-22 1-32,22 0 97,0 1-194,0-1 546,0 0-385,0 21 32,0-22-32,0 1-32,0 0 0,0 1-32,0-1-32,0-2 96,0 3-32,0-2 64,0 2-128,0-1 128,0-1 0,0 1 1,0 0-97,22 0 32,-22 1 64,0-2-128,0-20 96,20 21-64,-20-21 32,0 21 0,0-21 32,22 21-64,-22-21 0,0 1 0,0 18 96,0-19-96,22 22 64,-22-23-32,0 22 32,0 0-192,0-20 160,0 19-32,0 1 0,0-21-32,22 22-32,-22-23 160,0 22-128,0-21 32,0 21 32,0 0-32,0-21 0,0 20-32,22 2 0,-22-1 32,0-21-32,20 20 64,-20 1-64,0-20-32,22 20 64,-22-2 0,0 3-32,23-1 32,-23 0-32,0 1 0,21-2 0,-21 0 64,22 2-128,-22-1 64,20 21-64,-20-21 96,22 0-65,-22 21 65,22-21 0,-22 21-32,0 0 0,22-22-64,-22 22 128,22 0-32,-22-20-64,0 20 32,20 0-32,-20-21-32,22 21 32,-22 0 64,22 0 64,-22 0-160,22 0 64,-22 0-96,21 0 128,-21-21-96,21 21 96,1 0-96,-22 0 64,22 0-32,-1 0-32,-21 21 31,23-21-63,-23 0 96,20 0 0,-20 21 192,21-21-256,1 0 96,1 0 0,-23 20 0,22-20 0,0 0 0,-22 0 96,19 0-128,-19 0 32,23 0 32,-23 0-32,0 0 0,22 22 64,-22-22-96,21 0 0,1 0 64,-22 0-64,21 0 32,1 0 32,-22 0 0,21 0 1,-21 0-33,0 0-33,22 0 33,0 0-32,-22 0 64,21 0-32,0 0 0,1 0-32,0 0 64,-22-22 1,23 22-33,-4 0 0,3 0-33,0 0 33,-22 0-32,23 0 32,-2 0 0,-1-20-128,-20 20 192,23 0-128,-2 0 96,1 0 32,0 0-160,-22-21 32,21 21 64,0 0 0,23 0-64,-22 0 96,-2 0-32,2-21 0,0 21 0,0 0 32,-1-21-64,-21 21 96,21 0-64,1 0 0,-22-21 0,21 21-32,2 0 64,-1 0 0,0-22-32,-3 22 32,4-21-32,-1 21 0,0-20 32,-1 20-64,0 0 64,1-21 0,-22 21-32,22-21-32,-1 21 64,1-21 65,-1 21-130,1-23 130,-22 23-65,21-20 0,1-1 0,0 21-32,-2-20-32,-20-2 96,22 22-128,0-22 32,1 1 96,-1 1-64,-3-1 32,-19 21 64,22-21-96,1 0 0,-23 21-96,21-22 224,-21 22-160,0-21 224,22 21-288,-22-20 64,21-1 32,1 0 32,-22 0 96,21-1 32,-21 0 0,22-18-160,-22 19 96,22-23 0,-22 24-63,21-22-1,-21-1-32,21 2-32,-21-1-1,22-1-31,-22 2 64,22 20-128,-22-21 160,22 21-160,-2-1 160,-20 22-64,22-20-32,-22 20 64,22-22-64,-1 2 32,2 0 0,-3-3 32,2 2-96,0 21 512,-22-21-544,22 0 96,0 21-96,0-21 128,-2 21 0,2-20-64,0 20 128,0-22-128,-1 22 64,22 0 0,-21-21-32,-1 21 32,22 0 0,-22-21-32,1 21 0,0 0 64,1 0-128,-4 0-64,3 0 32,-22 21 64,23-21 96,-1 0-97,-22 21 1,21-21 32,-1 0 0,3 22 64,-1-22-32,-1 0 32,1 20-128,-1-20 96,1 21-32,-22-21-32,21 21 160,1 0-256,0-21 128,-2 21-288,2 2 576,0-3-384,0-20 64,20 20 160,-20 2-192,0-22 32,0 20 64,0-20 128,21 22-320,-22-22 224,-21 21 128,22-21-160,0 0-128,0 21 128,-2-21 0,2 21 0,0-21 0,0 21 96,-1-21-288,0 20 416,1 1-384,21 1 192,-20-22-96,-3 21 32,1 0 32,1 0 0,1-1 32,-1-20-64,-22 21 64,19 2-64,4-3 64,-1-20 160,0 21-384,-1 0 256,0-1-96,1-20 0,-22 23 160,22-2-192,-1 0 64,1-1-96,-22-20 288,21 20-160,0 2 96,-21 0 0,22-1-32,22 0 96,-24 0-192,2-1-256,23 1 609,-24-21-353,1 22-32,-2-1-33,24 0 98,-22 0-33,0-1 32,20 1 0,-20 1-32,22 0 0,-2-2 0,1 1 0,0-1 0,0 3 32,2-2 64,19 21-224,0-22 160,2 23 0,-2-1 0,1 0-64,-23-22 96,25 23-64,-3-22-32,-21 0-96,-21 0-321,-1-21-448,1 20-384,-22-20-801,0-20-3876,-22-1-5572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953CF-B2C0-42BE-833A-09A98129DC98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B3421C-D585-4EF8-8F96-DF8B7B0A3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57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805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139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646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64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434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766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709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450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391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271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968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757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141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898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662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819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7733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49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538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318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985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764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701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1400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302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68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0860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5161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0314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75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3435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2162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912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0002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8878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3353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2304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5292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5706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2358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123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6227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350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018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6875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1590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0780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692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742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767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815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862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B9DB7-149D-4CD2-9D31-A5B3643720AB}" type="datetime1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7C11A-97C0-4A23-A00E-664787D4994D}" type="datetime1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6580-82B0-4B2E-9580-6E0E406B0547}" type="datetime1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63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D564-0111-4402-A76D-376CFDE3B736}" type="datetime1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96EAA-E92E-44AE-8C2E-07BD0E63A660}" type="datetime1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26F25-0B5F-4CBB-BFF1-AF9F855E01F0}" type="datetime1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6C05-63EC-4B76-89F3-D2C3733DFE24}" type="datetime1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AA46-D4EF-4DD5-A414-A2BF83E047E1}" type="datetime1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4595F-4CE2-4A85-9334-73D24462E9C7}" type="datetime1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4DD80-3995-47A7-A997-48B57E8896E7}" type="datetime1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4E104-2EC4-426E-8BCC-661EFE7549F9}" type="datetime1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A31DB-1979-43F2-B17E-7EABCBC89BB9}" type="datetime1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tags" Target="../tags/tag15.xml"/><Relationship Id="rId21" Type="http://schemas.openxmlformats.org/officeDocument/2006/relationships/image" Target="../media/image31.png"/><Relationship Id="rId7" Type="http://schemas.openxmlformats.org/officeDocument/2006/relationships/tags" Target="../tags/tag19.xml"/><Relationship Id="rId12" Type="http://schemas.openxmlformats.org/officeDocument/2006/relationships/image" Target="../media/image5.png"/><Relationship Id="rId17" Type="http://schemas.openxmlformats.org/officeDocument/2006/relationships/image" Target="../media/image27.png"/><Relationship Id="rId2" Type="http://schemas.openxmlformats.org/officeDocument/2006/relationships/tags" Target="../tags/tag14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vmlDrawing" Target="../drawings/vmlDrawing3.vml"/><Relationship Id="rId6" Type="http://schemas.openxmlformats.org/officeDocument/2006/relationships/tags" Target="../tags/tag18.xml"/><Relationship Id="rId11" Type="http://schemas.openxmlformats.org/officeDocument/2006/relationships/notesSlide" Target="../notesSlides/notesSlide10.xml"/><Relationship Id="rId5" Type="http://schemas.openxmlformats.org/officeDocument/2006/relationships/tags" Target="../tags/tag17.xml"/><Relationship Id="rId15" Type="http://schemas.openxmlformats.org/officeDocument/2006/relationships/image" Target="../media/image25.png"/><Relationship Id="rId23" Type="http://schemas.openxmlformats.org/officeDocument/2006/relationships/image" Target="../media/image22.wmf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9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24.png"/><Relationship Id="rId22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tags" Target="../tags/tag24.xml"/><Relationship Id="rId21" Type="http://schemas.openxmlformats.org/officeDocument/2006/relationships/image" Target="../media/image46.png"/><Relationship Id="rId7" Type="http://schemas.openxmlformats.org/officeDocument/2006/relationships/notesSlide" Target="../notesSlides/notesSlide12.xml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tags" Target="../tags/tag23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5" Type="http://schemas.openxmlformats.org/officeDocument/2006/relationships/tags" Target="../tags/tag26.xml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tags" Target="../tags/tag25.xml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image" Target="../media/image48.png"/><Relationship Id="rId17" Type="http://schemas.openxmlformats.org/officeDocument/2006/relationships/image" Target="../media/image27.png"/><Relationship Id="rId2" Type="http://schemas.openxmlformats.org/officeDocument/2006/relationships/tags" Target="../tags/tag28.xml"/><Relationship Id="rId16" Type="http://schemas.openxmlformats.org/officeDocument/2006/relationships/image" Target="../media/image24.png"/><Relationship Id="rId20" Type="http://schemas.openxmlformats.org/officeDocument/2006/relationships/image" Target="../media/image49.pn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5.png"/><Relationship Id="rId5" Type="http://schemas.openxmlformats.org/officeDocument/2006/relationships/tags" Target="../tags/tag31.xml"/><Relationship Id="rId15" Type="http://schemas.openxmlformats.org/officeDocument/2006/relationships/image" Target="../media/image23.png"/><Relationship Id="rId10" Type="http://schemas.openxmlformats.org/officeDocument/2006/relationships/notesSlide" Target="../notesSlides/notesSlide13.xml"/><Relationship Id="rId19" Type="http://schemas.openxmlformats.org/officeDocument/2006/relationships/image" Target="../media/image29.png"/><Relationship Id="rId4" Type="http://schemas.openxmlformats.org/officeDocument/2006/relationships/tags" Target="../tags/tag3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59.png"/><Relationship Id="rId3" Type="http://schemas.openxmlformats.org/officeDocument/2006/relationships/tags" Target="../tags/tag37.xml"/><Relationship Id="rId7" Type="http://schemas.openxmlformats.org/officeDocument/2006/relationships/notesSlide" Target="../notesSlides/notesSlide21.xml"/><Relationship Id="rId12" Type="http://schemas.openxmlformats.org/officeDocument/2006/relationships/image" Target="../media/image58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57.png"/><Relationship Id="rId5" Type="http://schemas.openxmlformats.org/officeDocument/2006/relationships/tags" Target="../tags/tag39.xml"/><Relationship Id="rId10" Type="http://schemas.openxmlformats.org/officeDocument/2006/relationships/image" Target="../media/image56.png"/><Relationship Id="rId4" Type="http://schemas.openxmlformats.org/officeDocument/2006/relationships/tags" Target="../tags/tag38.xml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59.png"/><Relationship Id="rId3" Type="http://schemas.openxmlformats.org/officeDocument/2006/relationships/tags" Target="../tags/tag42.xml"/><Relationship Id="rId7" Type="http://schemas.openxmlformats.org/officeDocument/2006/relationships/notesSlide" Target="../notesSlides/notesSlide22.xml"/><Relationship Id="rId12" Type="http://schemas.openxmlformats.org/officeDocument/2006/relationships/image" Target="../media/image58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57.png"/><Relationship Id="rId5" Type="http://schemas.openxmlformats.org/officeDocument/2006/relationships/tags" Target="../tags/tag44.xml"/><Relationship Id="rId10" Type="http://schemas.openxmlformats.org/officeDocument/2006/relationships/image" Target="../media/image56.png"/><Relationship Id="rId4" Type="http://schemas.openxmlformats.org/officeDocument/2006/relationships/tags" Target="../tags/tag43.xml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slideLayout" Target="../slideLayouts/slideLayout12.xml"/><Relationship Id="rId18" Type="http://schemas.openxmlformats.org/officeDocument/2006/relationships/image" Target="../media/image62.png"/><Relationship Id="rId3" Type="http://schemas.openxmlformats.org/officeDocument/2006/relationships/tags" Target="../tags/tag47.xml"/><Relationship Id="rId21" Type="http://schemas.openxmlformats.org/officeDocument/2006/relationships/image" Target="../media/image64.png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image" Target="../media/image61.png"/><Relationship Id="rId25" Type="http://schemas.openxmlformats.org/officeDocument/2006/relationships/image" Target="../media/image68.png"/><Relationship Id="rId2" Type="http://schemas.openxmlformats.org/officeDocument/2006/relationships/tags" Target="../tags/tag46.xml"/><Relationship Id="rId16" Type="http://schemas.openxmlformats.org/officeDocument/2006/relationships/image" Target="../media/image60.png"/><Relationship Id="rId20" Type="http://schemas.openxmlformats.org/officeDocument/2006/relationships/image" Target="../media/image63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24" Type="http://schemas.openxmlformats.org/officeDocument/2006/relationships/image" Target="../media/image67.png"/><Relationship Id="rId5" Type="http://schemas.openxmlformats.org/officeDocument/2006/relationships/tags" Target="../tags/tag49.xml"/><Relationship Id="rId15" Type="http://schemas.openxmlformats.org/officeDocument/2006/relationships/image" Target="../media/image5.png"/><Relationship Id="rId23" Type="http://schemas.openxmlformats.org/officeDocument/2006/relationships/image" Target="../media/image66.png"/><Relationship Id="rId10" Type="http://schemas.openxmlformats.org/officeDocument/2006/relationships/tags" Target="../tags/tag54.xml"/><Relationship Id="rId19" Type="http://schemas.openxmlformats.org/officeDocument/2006/relationships/image" Target="../media/image42.png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notesSlide" Target="../notesSlides/notesSlide23.xml"/><Relationship Id="rId22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59.xml"/><Relationship Id="rId7" Type="http://schemas.openxmlformats.org/officeDocument/2006/relationships/image" Target="../media/image69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59.png"/><Relationship Id="rId3" Type="http://schemas.openxmlformats.org/officeDocument/2006/relationships/tags" Target="../tags/tag62.xml"/><Relationship Id="rId7" Type="http://schemas.openxmlformats.org/officeDocument/2006/relationships/notesSlide" Target="../notesSlides/notesSlide25.xml"/><Relationship Id="rId12" Type="http://schemas.openxmlformats.org/officeDocument/2006/relationships/image" Target="../media/image58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57.png"/><Relationship Id="rId5" Type="http://schemas.openxmlformats.org/officeDocument/2006/relationships/tags" Target="../tags/tag64.xml"/><Relationship Id="rId10" Type="http://schemas.openxmlformats.org/officeDocument/2006/relationships/image" Target="../media/image56.png"/><Relationship Id="rId4" Type="http://schemas.openxmlformats.org/officeDocument/2006/relationships/tags" Target="../tags/tag63.xml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67.xml"/><Relationship Id="rId7" Type="http://schemas.openxmlformats.org/officeDocument/2006/relationships/image" Target="../media/image82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notesSlide" Target="../notesSlides/notesSlide34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89.wmf"/><Relationship Id="rId4" Type="http://schemas.openxmlformats.org/officeDocument/2006/relationships/image" Target="../media/image5.png"/><Relationship Id="rId9" Type="http://schemas.openxmlformats.org/officeDocument/2006/relationships/oleObject" Target="../embeddings/oleObject6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9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77.jpeg"/><Relationship Id="rId4" Type="http://schemas.openxmlformats.org/officeDocument/2006/relationships/image" Target="../media/image5.png"/><Relationship Id="rId9" Type="http://schemas.openxmlformats.org/officeDocument/2006/relationships/image" Target="../media/image100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9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98.png"/><Relationship Id="rId10" Type="http://schemas.openxmlformats.org/officeDocument/2006/relationships/image" Target="../media/image101.png"/><Relationship Id="rId4" Type="http://schemas.openxmlformats.org/officeDocument/2006/relationships/image" Target="../media/image5.png"/><Relationship Id="rId9" Type="http://schemas.openxmlformats.org/officeDocument/2006/relationships/image" Target="../media/image100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9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98.png"/><Relationship Id="rId10" Type="http://schemas.openxmlformats.org/officeDocument/2006/relationships/image" Target="../media/image101.png"/><Relationship Id="rId4" Type="http://schemas.openxmlformats.org/officeDocument/2006/relationships/image" Target="../media/image5.png"/><Relationship Id="rId9" Type="http://schemas.openxmlformats.org/officeDocument/2006/relationships/image" Target="../media/image100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hart" Target="../charts/chart3.xml"/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12" Type="http://schemas.openxmlformats.org/officeDocument/2006/relationships/chart" Target="../charts/char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4.xml"/><Relationship Id="rId11" Type="http://schemas.openxmlformats.org/officeDocument/2006/relationships/chart" Target="../charts/chart1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image" Target="../media/image8.png"/><Relationship Id="rId1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jpeg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6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15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4.png"/><Relationship Id="rId5" Type="http://schemas.openxmlformats.org/officeDocument/2006/relationships/tags" Target="../tags/tag9.xml"/><Relationship Id="rId10" Type="http://schemas.openxmlformats.org/officeDocument/2006/relationships/image" Target="../media/image13.png"/><Relationship Id="rId4" Type="http://schemas.openxmlformats.org/officeDocument/2006/relationships/tags" Target="../tags/tag8.xml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9.png"/><Relationship Id="rId11" Type="http://schemas.openxmlformats.org/officeDocument/2006/relationships/image" Target="../media/image18.emf"/><Relationship Id="rId5" Type="http://schemas.openxmlformats.org/officeDocument/2006/relationships/image" Target="../media/image5.png"/><Relationship Id="rId10" Type="http://schemas.openxmlformats.org/officeDocument/2006/relationships/customXml" Target="../ink/ink1.xml"/><Relationship Id="rId4" Type="http://schemas.openxmlformats.org/officeDocument/2006/relationships/notesSlide" Target="../notesSlides/notesSlide6.xml"/><Relationship Id="rId9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9.png"/><Relationship Id="rId11" Type="http://schemas.openxmlformats.org/officeDocument/2006/relationships/image" Target="../media/image18.emf"/><Relationship Id="rId5" Type="http://schemas.openxmlformats.org/officeDocument/2006/relationships/image" Target="../media/image5.png"/><Relationship Id="rId10" Type="http://schemas.openxmlformats.org/officeDocument/2006/relationships/customXml" Target="../ink/ink2.xml"/><Relationship Id="rId4" Type="http://schemas.openxmlformats.org/officeDocument/2006/relationships/notesSlide" Target="../notesSlides/notesSlide7.xml"/><Relationship Id="rId9" Type="http://schemas.openxmlformats.org/officeDocument/2006/relationships/chart" Target="../charts/char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8E0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5986" y="271109"/>
            <a:ext cx="2462213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79"/>
              </a:lnSpc>
            </a:pPr>
            <a:r>
              <a:rPr lang="zh-CN" altLang="en-US" sz="3204">
                <a:solidFill>
                  <a:srgbClr val="FF0000"/>
                </a:solidFill>
                <a:latin typeface="微软雅黑"/>
              </a:rPr>
              <a:t>机器学习导论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54785" y="2577719"/>
            <a:ext cx="6232475" cy="335989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5189"/>
              </a:lnSpc>
              <a:buClrTx/>
              <a:buSzTx/>
              <a:buNone/>
              <a:tabLst>
                <a:tab pos="5041900" algn="l"/>
              </a:tabLst>
              <a:defRPr/>
            </a:pPr>
            <a:r>
              <a:rPr lang="zh-CN" altLang="en-US" sz="5400" dirty="0">
                <a:solidFill>
                  <a:srgbClr val="0000FF"/>
                </a:solidFill>
                <a:latin typeface="微软雅黑"/>
              </a:rPr>
              <a:t>二、模型评估与选择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A77FB87-4F84-44D6-B692-C41B767B3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2696"/>
            <a:ext cx="9144000" cy="606012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F8CC99-C2E8-4B60-A346-5253550D7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94" y="1197512"/>
            <a:ext cx="6191250" cy="12668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6B1351-898C-4369-890E-CBAEDCF14E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696" y="3274453"/>
            <a:ext cx="4320480" cy="3038002"/>
          </a:xfrm>
          <a:prstGeom prst="rect">
            <a:avLst/>
          </a:prstGeom>
        </p:spPr>
      </p:pic>
      <p:sp>
        <p:nvSpPr>
          <p:cNvPr id="2" name="TextBox 24">
            <a:extLst>
              <a:ext uri="{FF2B5EF4-FFF2-40B4-BE49-F238E27FC236}">
                <a16:creationId xmlns:a16="http://schemas.microsoft.com/office/drawing/2014/main" id="{4FB6882C-4357-4F8E-85DF-4CAEB30DDD08}"/>
              </a:ext>
            </a:extLst>
          </p:cNvPr>
          <p:cNvSpPr txBox="1"/>
          <p:nvPr/>
        </p:nvSpPr>
        <p:spPr>
          <a:xfrm>
            <a:off x="337931" y="2641195"/>
            <a:ext cx="8698565" cy="40588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其中，             称为正则化参数（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 Parameter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）。</a:t>
            </a:r>
            <a:endParaRPr lang="en-US" altLang="zh-CN" sz="2400" dirty="0">
              <a:solidFill>
                <a:srgbClr val="000000"/>
              </a:solidFill>
              <a:latin typeface="微软雅黑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AC480A0-0223-471D-A288-1F596ED211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451076"/>
              </p:ext>
            </p:extLst>
          </p:nvPr>
        </p:nvGraphicFramePr>
        <p:xfrm>
          <a:off x="1168657" y="2702049"/>
          <a:ext cx="1171550" cy="41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Equation" r:id="rId7" imgW="571320" imgH="203040" progId="Equation.DSMT4">
                  <p:embed/>
                </p:oleObj>
              </mc:Choice>
              <mc:Fallback>
                <p:oleObj name="Equation" r:id="rId7" imgW="571320" imgH="20304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C509D114-032D-4CE9-9E55-80CDAFE8C0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68657" y="2702049"/>
                        <a:ext cx="1171550" cy="418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标题 1">
            <a:extLst>
              <a:ext uri="{FF2B5EF4-FFF2-40B4-BE49-F238E27FC236}">
                <a16:creationId xmlns:a16="http://schemas.microsoft.com/office/drawing/2014/main" id="{9BDA8FBF-FE59-41F6-B609-0D487693FAB3}"/>
              </a:ext>
            </a:extLst>
          </p:cNvPr>
          <p:cNvSpPr txBox="1">
            <a:spLocks/>
          </p:cNvSpPr>
          <p:nvPr/>
        </p:nvSpPr>
        <p:spPr>
          <a:xfrm>
            <a:off x="251520" y="225603"/>
            <a:ext cx="8229600" cy="94141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/>
              <a:t>正则化线性回归</a:t>
            </a:r>
            <a:r>
              <a:rPr lang="en-US" altLang="zh-CN" dirty="0"/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5168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678658E-3D27-406B-A6ED-334D3ADAC0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127" y="738522"/>
            <a:ext cx="9144000" cy="59881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896" y="140250"/>
            <a:ext cx="8229600" cy="941419"/>
          </a:xfrm>
        </p:spPr>
        <p:txBody>
          <a:bodyPr/>
          <a:lstStyle/>
          <a:p>
            <a:pPr algn="l"/>
            <a:r>
              <a:rPr lang="zh-CN" altLang="en-US" sz="2800" dirty="0"/>
              <a:t>正则化线性回归</a:t>
            </a:r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34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10" y="5124512"/>
            <a:ext cx="6542300" cy="703076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0F10B88-24FD-497A-A692-C30D1730260C}"/>
              </a:ext>
            </a:extLst>
          </p:cNvPr>
          <p:cNvGrpSpPr/>
          <p:nvPr/>
        </p:nvGrpSpPr>
        <p:grpSpPr>
          <a:xfrm>
            <a:off x="1868180" y="2237590"/>
            <a:ext cx="5991541" cy="2531780"/>
            <a:chOff x="1868180" y="2237590"/>
            <a:chExt cx="5991541" cy="253178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0052322-D876-45A4-B171-59674E8E5AB1}"/>
                </a:ext>
              </a:extLst>
            </p:cNvPr>
            <p:cNvGrpSpPr/>
            <p:nvPr/>
          </p:nvGrpSpPr>
          <p:grpSpPr>
            <a:xfrm>
              <a:off x="1868180" y="2237590"/>
              <a:ext cx="5991541" cy="2531780"/>
              <a:chOff x="1815612" y="2273178"/>
              <a:chExt cx="5188348" cy="2343150"/>
            </a:xfrm>
          </p:grpSpPr>
          <p:sp>
            <p:nvSpPr>
              <p:cNvPr id="26" name="TextBox 1"/>
              <p:cNvSpPr txBox="1"/>
              <p:nvPr/>
            </p:nvSpPr>
            <p:spPr>
              <a:xfrm>
                <a:off x="1815612" y="2273178"/>
                <a:ext cx="2035419" cy="427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Gradient descent</a:t>
                </a:r>
              </a:p>
            </p:txBody>
          </p:sp>
          <p:pic>
            <p:nvPicPr>
              <p:cNvPr id="27" name="Picture 15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3592" y="4280643"/>
                <a:ext cx="2510368" cy="296118"/>
              </a:xfrm>
              <a:prstGeom prst="rect">
                <a:avLst/>
              </a:prstGeom>
            </p:spPr>
          </p:pic>
          <p:sp>
            <p:nvSpPr>
              <p:cNvPr id="28" name="TextBox 4"/>
              <p:cNvSpPr txBox="1"/>
              <p:nvPr/>
            </p:nvSpPr>
            <p:spPr>
              <a:xfrm>
                <a:off x="1850781" y="2547498"/>
                <a:ext cx="2000250" cy="427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Repeat</a:t>
                </a:r>
              </a:p>
            </p:txBody>
          </p:sp>
          <p:pic>
            <p:nvPicPr>
              <p:cNvPr id="29" name="Picture 5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8009" y="2658203"/>
                <a:ext cx="82296" cy="228029"/>
              </a:xfrm>
              <a:prstGeom prst="rect">
                <a:avLst/>
              </a:prstGeom>
            </p:spPr>
          </p:pic>
          <p:pic>
            <p:nvPicPr>
              <p:cNvPr id="30" name="Picture 6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4816" y="4388299"/>
                <a:ext cx="82296" cy="228029"/>
              </a:xfrm>
              <a:prstGeom prst="rect">
                <a:avLst/>
              </a:prstGeom>
            </p:spPr>
          </p:pic>
          <p:pic>
            <p:nvPicPr>
              <p:cNvPr id="31" name="Picture 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8110" y="3027484"/>
                <a:ext cx="4245682" cy="572113"/>
              </a:xfrm>
              <a:prstGeom prst="rect">
                <a:avLst/>
              </a:prstGeom>
            </p:spPr>
          </p:pic>
          <p:pic>
            <p:nvPicPr>
              <p:cNvPr id="32" name="Picture 13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8110" y="3757934"/>
                <a:ext cx="1467359" cy="285794"/>
              </a:xfrm>
              <a:prstGeom prst="rect">
                <a:avLst/>
              </a:prstGeom>
            </p:spPr>
          </p:pic>
          <p:pic>
            <p:nvPicPr>
              <p:cNvPr id="33" name="Picture 2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5507" y="3652315"/>
                <a:ext cx="2728285" cy="556196"/>
              </a:xfrm>
              <a:prstGeom prst="rect">
                <a:avLst/>
              </a:prstGeom>
            </p:spPr>
          </p:pic>
        </p:grpSp>
        <p:sp>
          <p:nvSpPr>
            <p:cNvPr id="35" name="Cross 21"/>
            <p:cNvSpPr/>
            <p:nvPr/>
          </p:nvSpPr>
          <p:spPr>
            <a:xfrm rot="2734294">
              <a:off x="5681158" y="4485242"/>
              <a:ext cx="167666" cy="167666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36" name="左弧形箭头 35"/>
          <p:cNvSpPr/>
          <p:nvPr/>
        </p:nvSpPr>
        <p:spPr>
          <a:xfrm>
            <a:off x="867508" y="3670790"/>
            <a:ext cx="1519604" cy="185810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pic>
        <p:nvPicPr>
          <p:cNvPr id="37" name="Picture 1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5" y="1030412"/>
            <a:ext cx="6737932" cy="108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8" y="2034748"/>
            <a:ext cx="1361224" cy="532653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1AD14852-AD7C-452F-88B3-D2F8127165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378216"/>
              </p:ext>
            </p:extLst>
          </p:nvPr>
        </p:nvGraphicFramePr>
        <p:xfrm>
          <a:off x="7170738" y="225603"/>
          <a:ext cx="1973262" cy="1025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Equation" r:id="rId22" imgW="977760" imgH="507960" progId="Equation.DSMT4">
                  <p:embed/>
                </p:oleObj>
              </mc:Choice>
              <mc:Fallback>
                <p:oleObj name="Equation" r:id="rId22" imgW="977760" imgH="50796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8687A42-6EC9-4320-A0D8-AEBED31912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170738" y="225603"/>
                        <a:ext cx="1973262" cy="1025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205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B2B4286-67E4-44F8-9A07-D5C222AA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9144000" cy="59881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46" y="2020606"/>
            <a:ext cx="4308231" cy="33808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032" y="1852203"/>
            <a:ext cx="4255517" cy="3717651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D31FF1FC-0DD0-4902-B7B2-BE7B8CA73DCB}"/>
              </a:ext>
            </a:extLst>
          </p:cNvPr>
          <p:cNvSpPr txBox="1">
            <a:spLocks/>
          </p:cNvSpPr>
          <p:nvPr/>
        </p:nvSpPr>
        <p:spPr>
          <a:xfrm>
            <a:off x="251520" y="225603"/>
            <a:ext cx="8229600" cy="94141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/>
              <a:t>正则化线性回归</a:t>
            </a:r>
            <a:r>
              <a:rPr lang="en-US" altLang="zh-CN" dirty="0"/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6695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29DDB5FA-7816-4468-AD36-2CEABDC18D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22" y="740639"/>
            <a:ext cx="9113336" cy="613212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274" y="1184348"/>
            <a:ext cx="8895726" cy="526898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如何选择正则化参数</a:t>
            </a:r>
            <a:r>
              <a:rPr lang="el-GR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2400" dirty="0"/>
          </a:p>
        </p:txBody>
      </p:sp>
      <p:sp>
        <p:nvSpPr>
          <p:cNvPr id="5" name="TextBox 42"/>
          <p:cNvSpPr>
            <a:spLocks noChangeArrowheads="1"/>
          </p:cNvSpPr>
          <p:nvPr/>
        </p:nvSpPr>
        <p:spPr bwMode="auto">
          <a:xfrm>
            <a:off x="540727" y="1725925"/>
            <a:ext cx="548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Model:</a:t>
            </a:r>
            <a:endParaRPr lang="zh-CN" altLang="en-US" sz="2400" dirty="0"/>
          </a:p>
        </p:txBody>
      </p:sp>
      <p:pic>
        <p:nvPicPr>
          <p:cNvPr id="6" name="Picture 4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157" y="1811373"/>
            <a:ext cx="5221874" cy="342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7" y="2373218"/>
            <a:ext cx="4946607" cy="74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47"/>
          <p:cNvSpPr>
            <a:spLocks noChangeArrowheads="1"/>
          </p:cNvSpPr>
          <p:nvPr/>
        </p:nvSpPr>
        <p:spPr bwMode="auto">
          <a:xfrm>
            <a:off x="971600" y="3582591"/>
            <a:ext cx="5773566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Try</a:t>
            </a:r>
            <a:endParaRPr lang="zh-CN" altLang="en-US" sz="2400" dirty="0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Try</a:t>
            </a:r>
            <a:endParaRPr lang="zh-CN" altLang="en-US" sz="2400" dirty="0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Try</a:t>
            </a:r>
            <a:endParaRPr lang="zh-CN" altLang="en-US" sz="2400" dirty="0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Try</a:t>
            </a:r>
            <a:endParaRPr lang="zh-CN" altLang="en-US" sz="2400" dirty="0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Try</a:t>
            </a:r>
            <a:endParaRPr lang="zh-CN" altLang="en-US" sz="2400" dirty="0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/>
            <a:endParaRPr lang="zh-CN" altLang="en-US" sz="2400" dirty="0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buFont typeface="Calibri" panose="020F0502020204030204" pitchFamily="34" charset="0"/>
              <a:buAutoNum type="arabicPeriod" startAt="12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Try</a:t>
            </a:r>
            <a:endParaRPr lang="zh-CN" altLang="en-US" sz="2400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4112290-585B-45C0-B7EF-9CFBA9EF6A6E}"/>
              </a:ext>
            </a:extLst>
          </p:cNvPr>
          <p:cNvGrpSpPr/>
          <p:nvPr/>
        </p:nvGrpSpPr>
        <p:grpSpPr>
          <a:xfrm>
            <a:off x="1695236" y="3765344"/>
            <a:ext cx="1561474" cy="2352017"/>
            <a:chOff x="1929913" y="3672983"/>
            <a:chExt cx="993256" cy="1782365"/>
          </a:xfrm>
        </p:grpSpPr>
        <p:pic>
          <p:nvPicPr>
            <p:cNvPr id="9" name="Picture 11 1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7368" y="3672983"/>
              <a:ext cx="442913" cy="13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6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7369" y="3958733"/>
              <a:ext cx="676275" cy="13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9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1416" y="4232576"/>
              <a:ext cx="682228" cy="13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8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7369" y="4507610"/>
              <a:ext cx="685800" cy="13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9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9750" y="4769548"/>
              <a:ext cx="683419" cy="13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50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9750" y="5318426"/>
              <a:ext cx="538163" cy="13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51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9913" y="5076459"/>
              <a:ext cx="21431" cy="172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7" name="Straight Arrow Connector 9"/>
          <p:cNvCxnSpPr/>
          <p:nvPr/>
        </p:nvCxnSpPr>
        <p:spPr>
          <a:xfrm flipV="1">
            <a:off x="4577768" y="3700849"/>
            <a:ext cx="0" cy="193174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0"/>
          <p:cNvCxnSpPr/>
          <p:nvPr/>
        </p:nvCxnSpPr>
        <p:spPr>
          <a:xfrm>
            <a:off x="4430243" y="5487751"/>
            <a:ext cx="257175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7 1"/>
          <p:cNvSpPr>
            <a:spLocks noChangeArrowheads="1"/>
          </p:cNvSpPr>
          <p:nvPr/>
        </p:nvSpPr>
        <p:spPr bwMode="auto">
          <a:xfrm flipH="1">
            <a:off x="4743450" y="4036607"/>
            <a:ext cx="2001716" cy="1335881"/>
          </a:xfrm>
          <a:custGeom>
            <a:avLst/>
            <a:gdLst>
              <a:gd name="T0" fmla="*/ 0 w 2529445"/>
              <a:gd name="T1" fmla="*/ 0 h 1781299"/>
              <a:gd name="T2" fmla="*/ 605508 w 2529445"/>
              <a:gd name="T3" fmla="*/ 1472437 h 1781299"/>
              <a:gd name="T4" fmla="*/ 2528887 w 2529445"/>
              <a:gd name="T5" fmla="*/ 1781175 h 1781299"/>
              <a:gd name="T6" fmla="*/ 0 60000 65536"/>
              <a:gd name="T7" fmla="*/ 0 60000 65536"/>
              <a:gd name="T8" fmla="*/ 0 60000 65536"/>
              <a:gd name="T9" fmla="*/ 0 w 2529445"/>
              <a:gd name="T10" fmla="*/ 0 h 1781299"/>
              <a:gd name="T11" fmla="*/ 2529445 w 2529445"/>
              <a:gd name="T12" fmla="*/ 1781299 h 178129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29445" h="1781299">
                <a:moveTo>
                  <a:pt x="0" y="0"/>
                </a:moveTo>
                <a:cubicBezTo>
                  <a:pt x="92034" y="587828"/>
                  <a:pt x="184068" y="1175657"/>
                  <a:pt x="605642" y="1472540"/>
                </a:cubicBezTo>
                <a:cubicBezTo>
                  <a:pt x="1027216" y="1769423"/>
                  <a:pt x="1778330" y="1775361"/>
                  <a:pt x="2529445" y="1781299"/>
                </a:cubicBezTo>
              </a:path>
            </a:pathLst>
          </a:custGeom>
          <a:noFill/>
          <a:ln w="25400" cap="flat" cmpd="sng">
            <a:solidFill>
              <a:srgbClr val="0000F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1350"/>
          </a:p>
        </p:txBody>
      </p:sp>
      <p:sp>
        <p:nvSpPr>
          <p:cNvPr id="21" name="Freeform 9 1"/>
          <p:cNvSpPr>
            <a:spLocks noChangeArrowheads="1"/>
          </p:cNvSpPr>
          <p:nvPr/>
        </p:nvSpPr>
        <p:spPr bwMode="auto">
          <a:xfrm flipH="1">
            <a:off x="4876706" y="4036607"/>
            <a:ext cx="1761006" cy="849831"/>
          </a:xfrm>
          <a:custGeom>
            <a:avLst/>
            <a:gdLst>
              <a:gd name="T0" fmla="*/ 0 w 1531917"/>
              <a:gd name="T1" fmla="*/ 0 h 1285047"/>
              <a:gd name="T2" fmla="*/ 347331 w 1531917"/>
              <a:gd name="T3" fmla="*/ 1152648 h 1285047"/>
              <a:gd name="T4" fmla="*/ 880730 w 1531917"/>
              <a:gd name="T5" fmla="*/ 1140766 h 1285047"/>
              <a:gd name="T6" fmla="*/ 1600200 w 1531917"/>
              <a:gd name="T7" fmla="*/ 71298 h 1285047"/>
              <a:gd name="T8" fmla="*/ 0 60000 65536"/>
              <a:gd name="T9" fmla="*/ 0 60000 65536"/>
              <a:gd name="T10" fmla="*/ 0 60000 65536"/>
              <a:gd name="T11" fmla="*/ 0 60000 65536"/>
              <a:gd name="T12" fmla="*/ 0 w 1531917"/>
              <a:gd name="T13" fmla="*/ 0 h 1285047"/>
              <a:gd name="T14" fmla="*/ 1531917 w 1531917"/>
              <a:gd name="T15" fmla="*/ 1285047 h 12850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31917" h="1285047">
                <a:moveTo>
                  <a:pt x="0" y="0"/>
                </a:moveTo>
                <a:cubicBezTo>
                  <a:pt x="152399" y="691737"/>
                  <a:pt x="191985" y="961901"/>
                  <a:pt x="332510" y="1151906"/>
                </a:cubicBezTo>
                <a:cubicBezTo>
                  <a:pt x="473035" y="1341911"/>
                  <a:pt x="643247" y="1320140"/>
                  <a:pt x="843148" y="1140031"/>
                </a:cubicBezTo>
                <a:cubicBezTo>
                  <a:pt x="1043049" y="959922"/>
                  <a:pt x="1374569" y="524493"/>
                  <a:pt x="1531917" y="71252"/>
                </a:cubicBezTo>
              </a:path>
            </a:pathLst>
          </a:custGeom>
          <a:noFill/>
          <a:ln w="25400" cap="flat" cmpd="sng">
            <a:solidFill>
              <a:srgbClr val="FF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1350"/>
          </a:p>
        </p:txBody>
      </p:sp>
      <p:pic>
        <p:nvPicPr>
          <p:cNvPr id="23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63" y="5588954"/>
            <a:ext cx="113157" cy="161163"/>
          </a:xfrm>
          <a:prstGeom prst="rect">
            <a:avLst/>
          </a:prstGeom>
        </p:spPr>
      </p:pic>
      <p:sp>
        <p:nvSpPr>
          <p:cNvPr id="24" name="TextBox 13"/>
          <p:cNvSpPr>
            <a:spLocks noChangeArrowheads="1"/>
          </p:cNvSpPr>
          <p:nvPr/>
        </p:nvSpPr>
        <p:spPr bwMode="auto">
          <a:xfrm rot="16200000">
            <a:off x="4132095" y="3886565"/>
            <a:ext cx="54252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35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error</a:t>
            </a:r>
            <a:endParaRPr lang="en-US" altLang="zh-CN" sz="1350" baseline="-25000" dirty="0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6054969" y="4620358"/>
            <a:ext cx="0" cy="1129759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127" y="5767443"/>
            <a:ext cx="168021" cy="142875"/>
          </a:xfrm>
          <a:prstGeom prst="rect">
            <a:avLst/>
          </a:prstGeom>
        </p:spPr>
      </p:pic>
      <p:sp>
        <p:nvSpPr>
          <p:cNvPr id="30" name="TextBox 39"/>
          <p:cNvSpPr>
            <a:spLocks noChangeArrowheads="1"/>
          </p:cNvSpPr>
          <p:nvPr/>
        </p:nvSpPr>
        <p:spPr bwMode="auto">
          <a:xfrm>
            <a:off x="4910321" y="3862871"/>
            <a:ext cx="111680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5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(validation </a:t>
            </a:r>
            <a:endParaRPr lang="zh-CN" altLang="en-US" sz="1050" dirty="0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/>
            <a:r>
              <a:rPr lang="en-US" altLang="zh-CN" sz="105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error)</a:t>
            </a:r>
            <a:endParaRPr lang="zh-CN" altLang="en-US" sz="1350" dirty="0"/>
          </a:p>
        </p:txBody>
      </p:sp>
      <p:pic>
        <p:nvPicPr>
          <p:cNvPr id="36" name="图片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48" y="3688612"/>
            <a:ext cx="565785" cy="189738"/>
          </a:xfrm>
          <a:prstGeom prst="rect">
            <a:avLst/>
          </a:prstGeom>
        </p:spPr>
      </p:pic>
      <p:sp>
        <p:nvSpPr>
          <p:cNvPr id="33" name="TextBox 40"/>
          <p:cNvSpPr>
            <a:spLocks noChangeArrowheads="1"/>
          </p:cNvSpPr>
          <p:nvPr/>
        </p:nvSpPr>
        <p:spPr bwMode="auto">
          <a:xfrm>
            <a:off x="4602664" y="5130384"/>
            <a:ext cx="1223963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5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(training error)</a:t>
            </a:r>
            <a:endParaRPr lang="zh-CN" altLang="en-US" sz="1350"/>
          </a:p>
        </p:txBody>
      </p:sp>
      <p:pic>
        <p:nvPicPr>
          <p:cNvPr id="35" name="图片 3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054" y="2403507"/>
            <a:ext cx="3454489" cy="69303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20" y="4984914"/>
            <a:ext cx="716661" cy="189738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E1B8B511-B9FE-4C46-B1E1-1BC51251E2CA}"/>
              </a:ext>
            </a:extLst>
          </p:cNvPr>
          <p:cNvSpPr txBox="1">
            <a:spLocks/>
          </p:cNvSpPr>
          <p:nvPr/>
        </p:nvSpPr>
        <p:spPr>
          <a:xfrm>
            <a:off x="251520" y="225603"/>
            <a:ext cx="8229600" cy="94141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/>
              <a:t>正则化线性回归</a:t>
            </a:r>
            <a:r>
              <a:rPr lang="en-US" altLang="zh-CN" dirty="0"/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39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 animBg="1"/>
      <p:bldP spid="21" grpId="0" animBg="1"/>
      <p:bldP spid="24" grpId="0"/>
      <p:bldP spid="30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4AE95415-09D6-4BA2-A2A9-F29BB10F59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20687"/>
            <a:ext cx="9144000" cy="613212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82354" y="2458243"/>
            <a:ext cx="152400" cy="23446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2231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/>
              <a:t>正则化</a:t>
            </a:r>
            <a:r>
              <a:rPr lang="en-US" altLang="zh-CN" sz="2800" dirty="0"/>
              <a:t>Logistic</a:t>
            </a:r>
            <a:r>
              <a:rPr lang="zh-CN" altLang="en-US" sz="2800" dirty="0"/>
              <a:t>回归</a:t>
            </a:r>
          </a:p>
        </p:txBody>
      </p:sp>
      <p:pic>
        <p:nvPicPr>
          <p:cNvPr id="4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36" y="1961544"/>
            <a:ext cx="8831127" cy="712092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2212935" y="2745032"/>
            <a:ext cx="264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Gradient descent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2212935" y="3060964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Repeat</a:t>
            </a:r>
          </a:p>
        </p:txBody>
      </p:sp>
      <p:pic>
        <p:nvPicPr>
          <p:cNvPr id="9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472" y="3177551"/>
            <a:ext cx="126392" cy="350213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39" y="4984167"/>
            <a:ext cx="128537" cy="356156"/>
          </a:xfrm>
          <a:prstGeom prst="rect">
            <a:avLst/>
          </a:prstGeom>
        </p:spPr>
      </p:pic>
      <p:pic>
        <p:nvPicPr>
          <p:cNvPr id="14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165" y="5527213"/>
            <a:ext cx="5846342" cy="628284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43F4D80B-E077-438F-81D8-597C51BCC407}"/>
              </a:ext>
            </a:extLst>
          </p:cNvPr>
          <p:cNvGrpSpPr/>
          <p:nvPr/>
        </p:nvGrpSpPr>
        <p:grpSpPr>
          <a:xfrm>
            <a:off x="2875432" y="3499338"/>
            <a:ext cx="4648896" cy="1729862"/>
            <a:chOff x="2875432" y="3499338"/>
            <a:chExt cx="3976055" cy="1318393"/>
          </a:xfrm>
        </p:grpSpPr>
        <p:pic>
          <p:nvPicPr>
            <p:cNvPr id="7" name="Picture 1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7451" y="4630982"/>
              <a:ext cx="1583185" cy="186749"/>
            </a:xfrm>
            <a:prstGeom prst="rect">
              <a:avLst/>
            </a:prstGeom>
          </p:spPr>
        </p:pic>
        <p:pic>
          <p:nvPicPr>
            <p:cNvPr id="11" name="Picture 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432" y="3499338"/>
              <a:ext cx="3976055" cy="535781"/>
            </a:xfrm>
            <a:prstGeom prst="rect">
              <a:avLst/>
            </a:prstGeom>
          </p:spPr>
        </p:pic>
        <p:pic>
          <p:nvPicPr>
            <p:cNvPr id="12" name="Picture 1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433" y="4229789"/>
              <a:ext cx="1179576" cy="229743"/>
            </a:xfrm>
            <a:prstGeom prst="rect">
              <a:avLst/>
            </a:prstGeom>
          </p:spPr>
        </p:pic>
        <p:pic>
          <p:nvPicPr>
            <p:cNvPr id="13" name="Picture 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2837" y="4064478"/>
              <a:ext cx="2396871" cy="488633"/>
            </a:xfrm>
            <a:prstGeom prst="rect">
              <a:avLst/>
            </a:prstGeom>
          </p:spPr>
        </p:pic>
        <p:sp>
          <p:nvSpPr>
            <p:cNvPr id="15" name="Cross 21"/>
            <p:cNvSpPr/>
            <p:nvPr/>
          </p:nvSpPr>
          <p:spPr>
            <a:xfrm rot="2734294">
              <a:off x="5427454" y="4624573"/>
              <a:ext cx="167666" cy="167666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6" name="左弧形箭头 15"/>
          <p:cNvSpPr/>
          <p:nvPr/>
        </p:nvSpPr>
        <p:spPr>
          <a:xfrm>
            <a:off x="1264831" y="4142643"/>
            <a:ext cx="1519604" cy="185810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429C4E-DA98-4773-BAAC-700C169986F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3759" y="996901"/>
            <a:ext cx="8229600" cy="8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4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1FA0211-03E3-46F1-9649-3260D2265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" name="任意多边形 1"/>
          <p:cNvSpPr/>
          <p:nvPr/>
        </p:nvSpPr>
        <p:spPr>
          <a:xfrm>
            <a:off x="5486400" y="2263139"/>
            <a:ext cx="624841" cy="413006"/>
          </a:xfrm>
          <a:custGeom>
            <a:avLst/>
            <a:gdLst/>
            <a:ahLst/>
            <a:cxnLst/>
            <a:rect l="0" t="0" r="0" b="0"/>
            <a:pathLst>
              <a:path w="624841" h="413006">
                <a:moveTo>
                  <a:pt x="0" y="103252"/>
                </a:moveTo>
                <a:lnTo>
                  <a:pt x="418338" y="103252"/>
                </a:lnTo>
                <a:lnTo>
                  <a:pt x="418338" y="0"/>
                </a:lnTo>
                <a:lnTo>
                  <a:pt x="624840" y="206503"/>
                </a:lnTo>
                <a:lnTo>
                  <a:pt x="418338" y="413005"/>
                </a:lnTo>
                <a:lnTo>
                  <a:pt x="418338" y="309753"/>
                </a:lnTo>
                <a:lnTo>
                  <a:pt x="0" y="3097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5500115" y="3249167"/>
            <a:ext cx="624841" cy="413005"/>
          </a:xfrm>
          <a:custGeom>
            <a:avLst/>
            <a:gdLst/>
            <a:ahLst/>
            <a:cxnLst/>
            <a:rect l="0" t="0" r="0" b="0"/>
            <a:pathLst>
              <a:path w="624841" h="413005">
                <a:moveTo>
                  <a:pt x="0" y="103252"/>
                </a:moveTo>
                <a:lnTo>
                  <a:pt x="418338" y="103252"/>
                </a:lnTo>
                <a:lnTo>
                  <a:pt x="418338" y="0"/>
                </a:lnTo>
                <a:lnTo>
                  <a:pt x="624840" y="206503"/>
                </a:lnTo>
                <a:lnTo>
                  <a:pt x="418338" y="413004"/>
                </a:lnTo>
                <a:lnTo>
                  <a:pt x="418338" y="309754"/>
                </a:lnTo>
                <a:lnTo>
                  <a:pt x="0" y="30975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5500115" y="4250435"/>
            <a:ext cx="624841" cy="411481"/>
          </a:xfrm>
          <a:custGeom>
            <a:avLst/>
            <a:gdLst/>
            <a:ahLst/>
            <a:cxnLst/>
            <a:rect l="0" t="0" r="0" b="0"/>
            <a:pathLst>
              <a:path w="624841" h="411481">
                <a:moveTo>
                  <a:pt x="0" y="102870"/>
                </a:moveTo>
                <a:lnTo>
                  <a:pt x="419100" y="102870"/>
                </a:lnTo>
                <a:lnTo>
                  <a:pt x="419100" y="0"/>
                </a:lnTo>
                <a:lnTo>
                  <a:pt x="624840" y="205741"/>
                </a:lnTo>
                <a:lnTo>
                  <a:pt x="419100" y="411480"/>
                </a:lnTo>
                <a:lnTo>
                  <a:pt x="419100" y="308611"/>
                </a:lnTo>
                <a:lnTo>
                  <a:pt x="0" y="30861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模型选择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40077" y="357121"/>
            <a:ext cx="1821011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>
                <a:solidFill>
                  <a:srgbClr val="000000"/>
                </a:solidFill>
                <a:latin typeface="Times New Roman"/>
              </a:rPr>
              <a:t>(model selection)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9944" y="1258059"/>
            <a:ext cx="2572820" cy="47557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83"/>
              </a:lnSpc>
            </a:pPr>
            <a:r>
              <a:rPr lang="zh-CN" altLang="en-US" sz="3204">
                <a:solidFill>
                  <a:srgbClr val="000000"/>
                </a:solidFill>
                <a:latin typeface="微软雅黑"/>
              </a:rPr>
              <a:t>三个关键问题</a:t>
            </a:r>
            <a:r>
              <a:rPr lang="en-US" altLang="zh-CN" sz="3204">
                <a:solidFill>
                  <a:srgbClr val="000000"/>
                </a:solidFill>
                <a:latin typeface="Times New Roman"/>
              </a:rPr>
              <a:t>:</a:t>
            </a:r>
            <a:endParaRPr lang="zh-CN" altLang="en-US" sz="32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6546" y="2274392"/>
            <a:ext cx="4469172" cy="242374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37"/>
              </a:lnSpc>
            </a:pPr>
            <a:r>
              <a:rPr lang="zh-CN" altLang="en-US" sz="3204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3204">
                <a:solidFill>
                  <a:srgbClr val="000000"/>
                </a:solidFill>
                <a:latin typeface="微软雅黑"/>
              </a:rPr>
              <a:t>如何获得测试结果？</a:t>
            </a: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682"/>
              </a:lnSpc>
            </a:pPr>
            <a:r>
              <a:rPr lang="zh-CN" altLang="en-US" sz="3204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3204">
                <a:solidFill>
                  <a:srgbClr val="000000"/>
                </a:solidFill>
                <a:latin typeface="微软雅黑"/>
              </a:rPr>
              <a:t>如何评估性能优劣？</a:t>
            </a: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680"/>
              </a:lnSpc>
            </a:pPr>
            <a:r>
              <a:rPr lang="zh-CN" altLang="en-US" sz="3206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3206">
                <a:solidFill>
                  <a:srgbClr val="000000"/>
                </a:solidFill>
                <a:latin typeface="微软雅黑"/>
              </a:rPr>
              <a:t>如何判断实质差别？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93509" y="2307879"/>
            <a:ext cx="1436291" cy="23596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>
                <a:solidFill>
                  <a:srgbClr val="FF0000"/>
                </a:solidFill>
                <a:latin typeface="微软雅黑"/>
              </a:rPr>
              <a:t>评估方法</a:t>
            </a:r>
          </a:p>
          <a:p>
            <a:pPr>
              <a:lnSpc>
                <a:spcPts val="1000"/>
              </a:lnSpc>
            </a:pPr>
            <a:endParaRPr lang="zh-CN" altLang="en-US" sz="2796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2761"/>
              </a:lnSpc>
            </a:pPr>
            <a:r>
              <a:rPr lang="zh-CN" altLang="en-US" sz="2798">
                <a:solidFill>
                  <a:srgbClr val="FF0000"/>
                </a:solidFill>
                <a:latin typeface="微软雅黑"/>
              </a:rPr>
              <a:t>性能度量</a:t>
            </a:r>
          </a:p>
          <a:p>
            <a:pPr>
              <a:lnSpc>
                <a:spcPts val="1000"/>
              </a:lnSpc>
            </a:pPr>
            <a:endParaRPr lang="zh-CN" altLang="en-US" sz="2798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2882"/>
              </a:lnSpc>
            </a:pPr>
            <a:r>
              <a:rPr lang="zh-CN" altLang="en-US" sz="2796">
                <a:solidFill>
                  <a:srgbClr val="FF0000"/>
                </a:solidFill>
                <a:latin typeface="微软雅黑"/>
              </a:rPr>
              <a:t>比较检验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B477750-8DEC-4379-B2D9-88875B5AD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评估方法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2025" y="1236126"/>
            <a:ext cx="560890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8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关键：怎么获得“测试集”</a:t>
            </a:r>
            <a:r>
              <a:rPr lang="en-US" altLang="zh-CN" sz="2004">
                <a:solidFill>
                  <a:srgbClr val="000000"/>
                </a:solidFill>
                <a:latin typeface="Times New Roman"/>
              </a:rPr>
              <a:t>(test set) </a:t>
            </a: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？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52474" y="1963932"/>
            <a:ext cx="4001095" cy="296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9"/>
              </a:lnSpc>
            </a:pPr>
            <a:r>
              <a:rPr lang="zh-CN" altLang="en-US" sz="2402">
                <a:solidFill>
                  <a:srgbClr val="FF0000"/>
                </a:solidFill>
                <a:latin typeface="微软雅黑"/>
              </a:rPr>
              <a:t>测试集应该与训练集“互斥”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2025" y="2921162"/>
            <a:ext cx="1795363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常见方法：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31087" y="3579017"/>
            <a:ext cx="2686633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2"/>
              </a:lnSpc>
            </a:pPr>
            <a:r>
              <a:rPr lang="zh-CN" altLang="en-US" sz="2402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2">
                <a:solidFill>
                  <a:srgbClr val="000000"/>
                </a:solidFill>
                <a:latin typeface="微软雅黑"/>
              </a:rPr>
              <a:t>留出法 </a:t>
            </a:r>
            <a:r>
              <a:rPr lang="en-US" altLang="zh-CN" sz="2006">
                <a:solidFill>
                  <a:srgbClr val="000000"/>
                </a:solidFill>
                <a:latin typeface="Times New Roman"/>
              </a:rPr>
              <a:t>(hold-out)</a:t>
            </a:r>
            <a:endParaRPr lang="zh-CN" altLang="en-US" sz="2006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31087" y="4097705"/>
            <a:ext cx="4001095" cy="87203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0">
                <a:solidFill>
                  <a:srgbClr val="000000"/>
                </a:solidFill>
                <a:latin typeface="微软雅黑"/>
              </a:rPr>
              <a:t>交叉验证法 </a:t>
            </a:r>
            <a:r>
              <a:rPr lang="en-US" altLang="zh-CN" sz="2004">
                <a:solidFill>
                  <a:srgbClr val="000000"/>
                </a:solidFill>
                <a:latin typeface="Times New Roman"/>
              </a:rPr>
              <a:t>(cross validation)</a:t>
            </a:r>
          </a:p>
          <a:p>
            <a:pPr>
              <a:lnSpc>
                <a:spcPts val="1000"/>
              </a:lnSpc>
            </a:pPr>
            <a:endParaRPr lang="en-US" altLang="zh-CN" sz="2004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3080"/>
              </a:lnSpc>
            </a:pPr>
            <a:r>
              <a:rPr lang="en-US" altLang="zh-CN" sz="240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0">
                <a:solidFill>
                  <a:srgbClr val="000000"/>
                </a:solidFill>
                <a:latin typeface="微软雅黑"/>
              </a:rPr>
              <a:t>自助法 </a:t>
            </a:r>
            <a:r>
              <a:rPr lang="en-US" altLang="zh-CN" sz="2004">
                <a:solidFill>
                  <a:srgbClr val="000000"/>
                </a:solidFill>
                <a:latin typeface="Times New Roman"/>
              </a:rPr>
              <a:t>(bootstrap)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A0CA7B2-7F2F-4551-B125-B00597DD1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" name="任意多边形 1"/>
          <p:cNvSpPr/>
          <p:nvPr/>
        </p:nvSpPr>
        <p:spPr>
          <a:xfrm>
            <a:off x="1550669" y="2123694"/>
            <a:ext cx="5542789" cy="1606297"/>
          </a:xfrm>
          <a:custGeom>
            <a:avLst/>
            <a:gdLst/>
            <a:ahLst/>
            <a:cxnLst/>
            <a:rect l="0" t="0" r="0" b="0"/>
            <a:pathLst>
              <a:path w="5542789" h="1606297">
                <a:moveTo>
                  <a:pt x="0" y="1606296"/>
                </a:moveTo>
                <a:lnTo>
                  <a:pt x="5542788" y="1606296"/>
                </a:lnTo>
                <a:lnTo>
                  <a:pt x="554278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 algn="ctr">
            <a:solidFill>
              <a:srgbClr val="0D543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1549908" y="1450847"/>
            <a:ext cx="5542788" cy="678181"/>
          </a:xfrm>
          <a:custGeom>
            <a:avLst/>
            <a:gdLst/>
            <a:ahLst/>
            <a:cxnLst/>
            <a:rect l="0" t="0" r="0" b="0"/>
            <a:pathLst>
              <a:path w="5542788" h="678181">
                <a:moveTo>
                  <a:pt x="0" y="678180"/>
                </a:moveTo>
                <a:cubicBezTo>
                  <a:pt x="0" y="490855"/>
                  <a:pt x="25272" y="339091"/>
                  <a:pt x="56514" y="339091"/>
                </a:cubicBezTo>
                <a:lnTo>
                  <a:pt x="2714878" y="339091"/>
                </a:lnTo>
                <a:cubicBezTo>
                  <a:pt x="2746120" y="339091"/>
                  <a:pt x="2771394" y="187326"/>
                  <a:pt x="2771394" y="0"/>
                </a:cubicBezTo>
                <a:cubicBezTo>
                  <a:pt x="2771394" y="187326"/>
                  <a:pt x="2796667" y="339091"/>
                  <a:pt x="2827908" y="339091"/>
                </a:cubicBezTo>
                <a:lnTo>
                  <a:pt x="5486273" y="339091"/>
                </a:lnTo>
                <a:cubicBezTo>
                  <a:pt x="5517514" y="339091"/>
                  <a:pt x="5542787" y="490855"/>
                  <a:pt x="5542787" y="678180"/>
                </a:cubicBezTo>
              </a:path>
            </a:pathLst>
          </a:cu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578607" y="2695610"/>
            <a:ext cx="107721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>
                <a:solidFill>
                  <a:srgbClr val="0000FF"/>
                </a:solidFill>
                <a:latin typeface="微软雅黑"/>
              </a:rPr>
              <a:t>训练集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651246" y="2695610"/>
            <a:ext cx="107721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>
                <a:solidFill>
                  <a:srgbClr val="0000FF"/>
                </a:solidFill>
                <a:latin typeface="微软雅黑"/>
              </a:rPr>
              <a:t>测试集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8541" y="321726"/>
            <a:ext cx="5014193" cy="10567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3136900" algn="l"/>
              </a:tabLst>
              <a:defRPr/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留出法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136900" algn="l"/>
              </a:tabLst>
              <a:defRPr/>
            </a:pPr>
            <a:endParaRPr lang="zh-CN" altLang="en-US" sz="2796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136900" algn="l"/>
              </a:tabLst>
              <a:defRPr/>
            </a:pPr>
            <a:endParaRPr lang="zh-CN" altLang="en-US" sz="2796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136900" algn="l"/>
              </a:tabLst>
              <a:defRPr/>
            </a:pPr>
            <a:endParaRPr lang="zh-CN" altLang="en-US" sz="2796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89"/>
              </a:lnSpc>
              <a:buClrTx/>
              <a:buSzTx/>
              <a:buNone/>
              <a:tabLst>
                <a:tab pos="3136900" algn="l"/>
              </a:tabLst>
              <a:defRPr/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2">
                <a:solidFill>
                  <a:srgbClr val="FF0000"/>
                </a:solidFill>
                <a:latin typeface="微软雅黑"/>
              </a:rPr>
              <a:t>拥有的数据集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9827" y="4148966"/>
            <a:ext cx="6418424" cy="188513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9"/>
              </a:lnSpc>
            </a:pPr>
            <a:r>
              <a:rPr lang="zh-CN" altLang="en-US" sz="2402" dirty="0">
                <a:solidFill>
                  <a:srgbClr val="000000"/>
                </a:solidFill>
                <a:latin typeface="微软雅黑"/>
              </a:rPr>
              <a:t>注意：</a:t>
            </a:r>
          </a:p>
          <a:p>
            <a:pPr>
              <a:lnSpc>
                <a:spcPts val="1000"/>
              </a:lnSpc>
            </a:pPr>
            <a:endParaRPr lang="zh-CN" altLang="en-US" sz="2402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241"/>
              </a:lnSpc>
            </a:pPr>
            <a:r>
              <a:rPr lang="zh-CN" altLang="en-US" sz="2400" dirty="0">
                <a:solidFill>
                  <a:srgbClr val="000000"/>
                </a:solidFill>
                <a:latin typeface="Wingdings"/>
              </a:rPr>
              <a:t>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保持数据分布一致性 （例如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分层采样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sz="24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308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Wingdings"/>
              </a:rPr>
              <a:t>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多次重复划分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例如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: 100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次随机划分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sz="24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3082"/>
              </a:lnSpc>
            </a:pPr>
            <a:r>
              <a:rPr lang="en-US" altLang="zh-CN" sz="2400" dirty="0">
                <a:solidFill>
                  <a:srgbClr val="000000"/>
                </a:solidFill>
                <a:latin typeface="Wingdings"/>
              </a:rPr>
              <a:t>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测试集不能太大、不能太小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例如：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1/5~1/3)</a:t>
            </a:r>
            <a:endParaRPr lang="zh-CN" altLang="en-US" sz="24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1BED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900" y="1104900"/>
            <a:ext cx="8648700" cy="4686300"/>
          </a:xfrm>
          <a:prstGeom prst="rect">
            <a:avLst/>
          </a:prstGeom>
        </p:spPr>
      </p:pic>
      <p:pic>
        <p:nvPicPr>
          <p:cNvPr id="3" name="图片 2" descr="ws_1BFE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8541" y="240794"/>
            <a:ext cx="2431756" cy="4345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4"/>
              </a:lnSpc>
            </a:pPr>
            <a:r>
              <a:rPr lang="en-US" altLang="zh-CN" sz="2796" i="1">
                <a:solidFill>
                  <a:srgbClr val="000000"/>
                </a:solidFill>
                <a:latin typeface="Palatino Linotype"/>
              </a:rPr>
              <a:t>k</a:t>
            </a:r>
            <a:r>
              <a:rPr lang="en-US" altLang="zh-CN" sz="2796">
                <a:solidFill>
                  <a:srgbClr val="000000"/>
                </a:solidFill>
                <a:latin typeface="Times New Roman"/>
              </a:rPr>
              <a:t>-</a:t>
            </a: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折交叉验证法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67807" y="1254378"/>
            <a:ext cx="2917465" cy="2680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>
                <a:solidFill>
                  <a:srgbClr val="0000FF"/>
                </a:solidFill>
                <a:latin typeface="微软雅黑"/>
              </a:rPr>
              <a:t>若 </a:t>
            </a:r>
            <a:r>
              <a:rPr lang="en-US" altLang="zh-CN">
                <a:solidFill>
                  <a:srgbClr val="0000FF"/>
                </a:solidFill>
                <a:latin typeface="Times New Roman"/>
              </a:rPr>
              <a:t>k = m</a:t>
            </a:r>
            <a:r>
              <a:rPr lang="zh-CN" altLang="en-US">
                <a:solidFill>
                  <a:srgbClr val="0000FF"/>
                </a:solidFill>
                <a:latin typeface="微软雅黑"/>
              </a:rPr>
              <a:t>，则得到“留一法”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75909" y="1527175"/>
            <a:ext cx="2013372" cy="2657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en-US" altLang="zh-CN">
                <a:solidFill>
                  <a:srgbClr val="0000FF"/>
                </a:solidFill>
                <a:latin typeface="Times New Roman"/>
              </a:rPr>
              <a:t>(leave-one-out, LOO)</a:t>
            </a:r>
            <a:endParaRPr lang="zh-CN" altLang="en-US">
              <a:solidFill>
                <a:srgbClr val="0000FF"/>
              </a:solidFill>
              <a:latin typeface="Times New Roman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1E7F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1E8F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8200" y="4597400"/>
            <a:ext cx="2641600" cy="660400"/>
          </a:xfrm>
          <a:prstGeom prst="rect">
            <a:avLst/>
          </a:prstGeom>
        </p:spPr>
      </p:pic>
      <p:pic>
        <p:nvPicPr>
          <p:cNvPr id="4" name="图片 3" descr="ws_1E90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8541" y="321726"/>
            <a:ext cx="6937797" cy="160300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1231900" algn="l"/>
                <a:tab pos="1689100" algn="l"/>
              </a:tabLst>
              <a:defRPr/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自助法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31900" algn="l"/>
                <a:tab pos="1689100" algn="l"/>
              </a:tabLst>
              <a:defRPr/>
            </a:pPr>
            <a:endParaRPr lang="zh-CN" altLang="en-US" sz="2796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31900" algn="l"/>
                <a:tab pos="1689100" algn="l"/>
              </a:tabLst>
              <a:defRPr/>
            </a:pPr>
            <a:endParaRPr lang="zh-CN" altLang="en-US" sz="2796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31900" algn="l"/>
                <a:tab pos="1689100" algn="l"/>
              </a:tabLst>
              <a:defRPr/>
            </a:pPr>
            <a:endParaRPr lang="zh-CN" altLang="en-US" sz="2796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805"/>
              </a:lnSpc>
              <a:buClrTx/>
              <a:buSzTx/>
              <a:buNone/>
              <a:tabLst>
                <a:tab pos="1231900" algn="l"/>
                <a:tab pos="1689100" algn="l"/>
              </a:tabLst>
              <a:defRPr/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0">
                <a:solidFill>
                  <a:srgbClr val="000000"/>
                </a:solidFill>
                <a:latin typeface="微软雅黑"/>
              </a:rPr>
              <a:t>基于“自助采样” </a:t>
            </a:r>
            <a:r>
              <a:rPr lang="en-US" altLang="zh-CN" sz="2004">
                <a:solidFill>
                  <a:srgbClr val="000000"/>
                </a:solidFill>
                <a:latin typeface="Times New Roman"/>
              </a:rPr>
              <a:t>(bootsrap sampling)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31900" algn="l"/>
                <a:tab pos="1689100" algn="l"/>
              </a:tabLst>
              <a:defRPr/>
            </a:pPr>
            <a:endParaRPr lang="en-US" altLang="zh-CN" sz="2004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3004"/>
              </a:lnSpc>
              <a:buClrTx/>
              <a:buSzTx/>
              <a:buNone/>
              <a:tabLst>
                <a:tab pos="1231900" algn="l"/>
                <a:tab pos="1689100" algn="l"/>
              </a:tabLst>
              <a:defRPr/>
            </a:pPr>
            <a:r>
              <a:rPr lang="en-US" altLang="zh-CN" sz="2004">
                <a:solidFill>
                  <a:srgbClr val="000000"/>
                </a:solidFill>
                <a:latin typeface="Times New Roman"/>
              </a:rPr>
              <a:t>		</a:t>
            </a:r>
            <a:r>
              <a:rPr lang="zh-CN" altLang="en-US" sz="2400">
                <a:solidFill>
                  <a:srgbClr val="00B050"/>
                </a:solidFill>
                <a:latin typeface="微软雅黑"/>
              </a:rPr>
              <a:t>亦称“有放回采样”、“可重复采样”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1713" y="4253989"/>
            <a:ext cx="2854949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zh-CN" altLang="en-US" sz="2004">
                <a:solidFill>
                  <a:srgbClr val="000000"/>
                </a:solidFill>
                <a:latin typeface="微软雅黑"/>
              </a:rPr>
              <a:t>约有 </a:t>
            </a:r>
            <a:r>
              <a:rPr lang="en-US" altLang="zh-CN" sz="2004">
                <a:solidFill>
                  <a:srgbClr val="000000"/>
                </a:solidFill>
                <a:latin typeface="Times New Roman"/>
              </a:rPr>
              <a:t>36.8% </a:t>
            </a:r>
            <a:r>
              <a:rPr lang="zh-CN" altLang="en-US" sz="2004">
                <a:solidFill>
                  <a:srgbClr val="000000"/>
                </a:solidFill>
                <a:latin typeface="微软雅黑"/>
              </a:rPr>
              <a:t>的样本不出现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96840" y="4186986"/>
            <a:ext cx="3630802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>
                <a:solidFill>
                  <a:srgbClr val="FF0000"/>
                </a:solidFill>
                <a:latin typeface="Wingdings"/>
              </a:rPr>
              <a:t></a:t>
            </a:r>
            <a:r>
              <a:rPr lang="zh-CN" altLang="en-US" sz="2400">
                <a:solidFill>
                  <a:srgbClr val="FF0000"/>
                </a:solidFill>
                <a:latin typeface="微软雅黑"/>
              </a:rPr>
              <a:t>训练集与原样本集同规模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56716" y="4705146"/>
            <a:ext cx="6785512" cy="11669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50"/>
              </a:lnSpc>
              <a:buClrTx/>
              <a:buSzTx/>
              <a:buNone/>
              <a:tabLst>
                <a:tab pos="4038600" algn="l"/>
              </a:tabLst>
              <a:defRPr/>
            </a:pPr>
            <a:r>
              <a:rPr lang="zh-CN" altLang="en-US" dirty="0"/>
              <a:t>	</a:t>
            </a:r>
            <a:r>
              <a:rPr lang="zh-CN" altLang="en-US" sz="2400" dirty="0">
                <a:solidFill>
                  <a:srgbClr val="0000FF"/>
                </a:solidFill>
                <a:latin typeface="Wingdings"/>
              </a:rPr>
              <a:t></a:t>
            </a:r>
            <a:r>
              <a:rPr lang="zh-CN" altLang="en-US" sz="2400" dirty="0">
                <a:solidFill>
                  <a:srgbClr val="0000FF"/>
                </a:solidFill>
                <a:latin typeface="微软雅黑"/>
              </a:rPr>
              <a:t>数据分布有所改变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38600" algn="l"/>
              </a:tabLst>
              <a:defRPr/>
            </a:pPr>
            <a:endParaRPr lang="zh-CN" altLang="en-US" sz="2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38600" algn="l"/>
              </a:tabLst>
              <a:defRPr/>
            </a:pPr>
            <a:endParaRPr lang="zh-CN" altLang="en-US" sz="2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38600" algn="l"/>
              </a:tabLst>
              <a:defRPr/>
            </a:pPr>
            <a:endParaRPr lang="zh-CN" altLang="en-US" sz="24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428"/>
              </a:lnSpc>
              <a:buClrTx/>
              <a:buSzTx/>
              <a:buNone/>
              <a:tabLst>
                <a:tab pos="4038600" algn="l"/>
              </a:tabLst>
              <a:defRPr/>
            </a:pPr>
            <a:r>
              <a:rPr lang="zh-CN" altLang="en-US" sz="2006" dirty="0">
                <a:solidFill>
                  <a:srgbClr val="000000"/>
                </a:solidFill>
                <a:latin typeface="微软雅黑"/>
              </a:rPr>
              <a:t>“包外估计”</a:t>
            </a:r>
            <a:r>
              <a:rPr lang="en-US" altLang="zh-CN" sz="2006" dirty="0">
                <a:solidFill>
                  <a:srgbClr val="000000"/>
                </a:solidFill>
                <a:latin typeface="Times New Roman"/>
              </a:rPr>
              <a:t>(out-of-bag estimation)</a:t>
            </a:r>
            <a:endParaRPr lang="zh-CN" altLang="en-US" sz="2006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BDE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BDF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300" y="1016000"/>
            <a:ext cx="6578600" cy="3530600"/>
          </a:xfrm>
          <a:prstGeom prst="rect">
            <a:avLst/>
          </a:prstGeom>
        </p:spPr>
      </p:pic>
      <p:pic>
        <p:nvPicPr>
          <p:cNvPr id="4" name="图片 3" descr="ws_BEF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8540800" cy="171841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6629400" algn="l"/>
              </a:tabLst>
              <a:defRPr/>
            </a:pPr>
            <a:r>
              <a:rPr lang="zh-CN" altLang="en-US" sz="2796" dirty="0">
                <a:solidFill>
                  <a:srgbClr val="000000"/>
                </a:solidFill>
                <a:latin typeface="微软雅黑"/>
              </a:rPr>
              <a:t>典型的机器学习过程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6294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6294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6294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6294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6294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6294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6294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6294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93"/>
              </a:lnSpc>
              <a:buClrTx/>
              <a:buSzTx/>
              <a:buNone/>
              <a:tabLst>
                <a:tab pos="6629400" algn="l"/>
              </a:tabLst>
              <a:defRPr/>
            </a:pPr>
            <a:r>
              <a:rPr lang="zh-CN" altLang="en-US" sz="2796" dirty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2" dirty="0">
                <a:solidFill>
                  <a:srgbClr val="0000FF"/>
                </a:solidFill>
                <a:latin typeface="微软雅黑"/>
              </a:rPr>
              <a:t>什么模型好？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16934" y="4590793"/>
            <a:ext cx="3935757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zh-CN" altLang="en-US" sz="2400">
                <a:solidFill>
                  <a:srgbClr val="0000FF"/>
                </a:solidFill>
                <a:latin typeface="微软雅黑"/>
              </a:rPr>
              <a:t>能很好地适用于 </a:t>
            </a:r>
            <a:r>
              <a:rPr lang="en-US" altLang="zh-CN" sz="2004" dirty="0">
                <a:solidFill>
                  <a:srgbClr val="0000FF"/>
                </a:solidFill>
                <a:latin typeface="Times New Roman"/>
              </a:rPr>
              <a:t>unseen instance</a:t>
            </a:r>
            <a:endParaRPr lang="zh-CN" altLang="en-US" sz="2004">
              <a:solidFill>
                <a:srgbClr val="0000FF"/>
              </a:solidFill>
              <a:latin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57604" y="4668357"/>
            <a:ext cx="1538883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>
                <a:solidFill>
                  <a:srgbClr val="FF0000"/>
                </a:solidFill>
                <a:latin typeface="微软雅黑"/>
              </a:rPr>
              <a:t>泛化能力强！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01622" y="5156580"/>
            <a:ext cx="5722720" cy="9874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730"/>
              </a:lnSpc>
              <a:buClrTx/>
              <a:buSzTx/>
              <a:buNone/>
              <a:tabLst>
                <a:tab pos="2120900" algn="l"/>
              </a:tabLst>
              <a:defRPr/>
            </a:pPr>
            <a:r>
              <a:rPr lang="zh-CN" altLang="en-US" dirty="0"/>
              <a:t>	</a:t>
            </a: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例如，错误率低、精度高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20900" algn="l"/>
              </a:tabLst>
              <a:defRPr/>
            </a:pPr>
            <a:endParaRPr lang="zh-CN" altLang="en-US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20900" algn="l"/>
              </a:tabLst>
              <a:defRPr/>
            </a:pPr>
            <a:endParaRPr lang="zh-CN" altLang="en-US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20900" algn="l"/>
              </a:tabLst>
              <a:defRPr/>
            </a:pPr>
            <a:endParaRPr lang="zh-CN" altLang="en-US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950"/>
              </a:lnSpc>
              <a:buClrTx/>
              <a:buSzTx/>
              <a:buNone/>
              <a:tabLst>
                <a:tab pos="2120900" algn="l"/>
              </a:tabLst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然而，我们手上没有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unseen instance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……</a:t>
            </a:r>
            <a:endParaRPr lang="zh-CN" altLang="en-US" sz="24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E30C731-6082-48E9-B182-F90343055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687"/>
            <a:ext cx="9144000" cy="6132129"/>
          </a:xfrm>
          <a:prstGeom prst="rect">
            <a:avLst/>
          </a:prstGeom>
        </p:spPr>
      </p:pic>
      <p:sp>
        <p:nvSpPr>
          <p:cNvPr id="2" name="任意多边形 1"/>
          <p:cNvSpPr/>
          <p:nvPr/>
        </p:nvSpPr>
        <p:spPr>
          <a:xfrm>
            <a:off x="569976" y="4363211"/>
            <a:ext cx="7572756" cy="461774"/>
          </a:xfrm>
          <a:custGeom>
            <a:avLst/>
            <a:gdLst/>
            <a:ahLst/>
            <a:cxnLst/>
            <a:rect l="0" t="0" r="0" b="0"/>
            <a:pathLst>
              <a:path w="7572756" h="461774">
                <a:moveTo>
                  <a:pt x="0" y="461773"/>
                </a:moveTo>
                <a:lnTo>
                  <a:pt x="7572755" y="461773"/>
                </a:lnTo>
                <a:lnTo>
                  <a:pt x="757275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323088" y="5251703"/>
            <a:ext cx="8397241" cy="461774"/>
          </a:xfrm>
          <a:custGeom>
            <a:avLst/>
            <a:gdLst/>
            <a:ahLst/>
            <a:cxnLst/>
            <a:rect l="0" t="0" r="0" b="0"/>
            <a:pathLst>
              <a:path w="8397241" h="461774">
                <a:moveTo>
                  <a:pt x="0" y="461773"/>
                </a:moveTo>
                <a:lnTo>
                  <a:pt x="8397240" y="461773"/>
                </a:lnTo>
                <a:lnTo>
                  <a:pt x="839724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1439" y="321726"/>
            <a:ext cx="3231654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“调参”与最终模型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2025" y="1236126"/>
            <a:ext cx="7540526" cy="93615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dirty="0">
                <a:solidFill>
                  <a:srgbClr val="000000"/>
                </a:solidFill>
                <a:latin typeface="微软雅黑"/>
              </a:rPr>
              <a:t>算法的参数：一般由人工设定，亦称“超参数”</a:t>
            </a:r>
          </a:p>
          <a:p>
            <a:pPr>
              <a:lnSpc>
                <a:spcPts val="1000"/>
              </a:lnSpc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563"/>
              </a:lnSpc>
            </a:pPr>
            <a:r>
              <a:rPr lang="zh-CN" altLang="en-US" sz="2796" dirty="0">
                <a:solidFill>
                  <a:srgbClr val="000000"/>
                </a:solidFill>
                <a:latin typeface="微软雅黑"/>
              </a:rPr>
              <a:t>模型的参数：一般由学习确定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2025" y="3663696"/>
            <a:ext cx="5847755" cy="2949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dirty="0">
                <a:solidFill>
                  <a:srgbClr val="0000FF"/>
                </a:solidFill>
                <a:latin typeface="微软雅黑"/>
              </a:rPr>
              <a:t>参数调得好不好往往对最终性能有关键影响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24737" y="2545083"/>
            <a:ext cx="7078861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9"/>
              </a:lnSpc>
            </a:pPr>
            <a:r>
              <a:rPr lang="zh-CN" altLang="en-US" sz="2402" dirty="0">
                <a:solidFill>
                  <a:srgbClr val="00B050"/>
                </a:solidFill>
                <a:latin typeface="微软雅黑"/>
              </a:rPr>
              <a:t>调参过程相似：先产生若干模型，然后基于某种评估</a:t>
            </a:r>
          </a:p>
          <a:p>
            <a:pPr>
              <a:lnSpc>
                <a:spcPts val="2811"/>
              </a:lnSpc>
            </a:pPr>
            <a:r>
              <a:rPr lang="zh-CN" altLang="en-US" sz="2400" dirty="0">
                <a:solidFill>
                  <a:srgbClr val="00B050"/>
                </a:solidFill>
                <a:latin typeface="微软雅黑"/>
              </a:rPr>
              <a:t>方法进行选择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025" y="4407990"/>
            <a:ext cx="6631624" cy="3482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2"/>
              </a:lnSpc>
            </a:pPr>
            <a:r>
              <a:rPr lang="zh-CN" altLang="en-US" sz="2402" dirty="0">
                <a:solidFill>
                  <a:srgbClr val="000000"/>
                </a:solidFill>
                <a:latin typeface="微软雅黑"/>
              </a:rPr>
              <a:t>区别：训练集  </a:t>
            </a:r>
            <a:r>
              <a:rPr lang="en-US" altLang="zh-CN" sz="2402" dirty="0">
                <a:solidFill>
                  <a:srgbClr val="000000"/>
                </a:solidFill>
                <a:latin typeface="Times New Roman"/>
              </a:rPr>
              <a:t>vs.  </a:t>
            </a:r>
            <a:r>
              <a:rPr lang="zh-CN" altLang="en-US" sz="2402" dirty="0">
                <a:solidFill>
                  <a:srgbClr val="000000"/>
                </a:solidFill>
                <a:latin typeface="微软雅黑"/>
              </a:rPr>
              <a:t>测试集  </a:t>
            </a:r>
            <a:r>
              <a:rPr lang="en-US" altLang="zh-CN" sz="2402" dirty="0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402" dirty="0">
                <a:solidFill>
                  <a:srgbClr val="FF0000"/>
                </a:solidFill>
                <a:latin typeface="微软雅黑"/>
              </a:rPr>
              <a:t>验证集 </a:t>
            </a:r>
            <a:r>
              <a:rPr lang="en-US" altLang="zh-CN" sz="2004" dirty="0">
                <a:solidFill>
                  <a:srgbClr val="000000"/>
                </a:solidFill>
                <a:latin typeface="Times New Roman"/>
              </a:rPr>
              <a:t>(validation set)</a:t>
            </a:r>
            <a:endParaRPr lang="zh-CN" altLang="en-US" sz="2004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4832" y="5296814"/>
            <a:ext cx="8156079" cy="35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算法参数选定后，要用“训练集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+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验证集”重新训练最终模型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8" grpId="0"/>
      <p:bldP spid="29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1BED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900" y="1104900"/>
            <a:ext cx="8648700" cy="4686300"/>
          </a:xfrm>
          <a:prstGeom prst="rect">
            <a:avLst/>
          </a:prstGeom>
        </p:spPr>
      </p:pic>
      <p:pic>
        <p:nvPicPr>
          <p:cNvPr id="3" name="图片 2" descr="ws_1BFE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8541" y="240794"/>
            <a:ext cx="2431756" cy="4345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4"/>
              </a:lnSpc>
            </a:pPr>
            <a:r>
              <a:rPr lang="en-US" altLang="zh-CN" sz="2796" i="1">
                <a:solidFill>
                  <a:srgbClr val="000000"/>
                </a:solidFill>
                <a:latin typeface="Palatino Linotype"/>
              </a:rPr>
              <a:t>k</a:t>
            </a:r>
            <a:r>
              <a:rPr lang="en-US" altLang="zh-CN" sz="2796">
                <a:solidFill>
                  <a:srgbClr val="000000"/>
                </a:solidFill>
                <a:latin typeface="Times New Roman"/>
              </a:rPr>
              <a:t>-</a:t>
            </a: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折交叉验证法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67807" y="1254378"/>
            <a:ext cx="2917465" cy="2680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>
                <a:solidFill>
                  <a:srgbClr val="0000FF"/>
                </a:solidFill>
                <a:latin typeface="微软雅黑"/>
              </a:rPr>
              <a:t>若 </a:t>
            </a:r>
            <a:r>
              <a:rPr lang="en-US" altLang="zh-CN">
                <a:solidFill>
                  <a:srgbClr val="0000FF"/>
                </a:solidFill>
                <a:latin typeface="Times New Roman"/>
              </a:rPr>
              <a:t>k = m</a:t>
            </a:r>
            <a:r>
              <a:rPr lang="zh-CN" altLang="en-US">
                <a:solidFill>
                  <a:srgbClr val="0000FF"/>
                </a:solidFill>
                <a:latin typeface="微软雅黑"/>
              </a:rPr>
              <a:t>，则得到“留一法”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75909" y="1527175"/>
            <a:ext cx="2013372" cy="2657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en-US" altLang="zh-CN">
                <a:solidFill>
                  <a:srgbClr val="0000FF"/>
                </a:solidFill>
                <a:latin typeface="Times New Roman"/>
              </a:rPr>
              <a:t>(leave-one-out, LOO)</a:t>
            </a:r>
            <a:endParaRPr lang="zh-CN" altLang="en-US">
              <a:solidFill>
                <a:srgbClr val="0000FF"/>
              </a:solidFill>
              <a:latin typeface="Times New Roman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C5C980-37A5-42D6-BA04-FAC2AB281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40" y="69391"/>
            <a:ext cx="5099572" cy="8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06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2C8C574-68E4-4F96-93EE-1CF3EA612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9417" y="743925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模型选择：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1519535"/>
            <a:ext cx="7315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</a:t>
            </a:r>
          </a:p>
          <a:p>
            <a:r>
              <a:rPr lang="en-US" sz="2400" dirty="0"/>
              <a:t>2.</a:t>
            </a:r>
          </a:p>
          <a:p>
            <a:r>
              <a:rPr lang="en-US" sz="2400" dirty="0"/>
              <a:t>3.</a:t>
            </a:r>
          </a:p>
          <a:p>
            <a:endParaRPr lang="en-US" sz="2400" dirty="0"/>
          </a:p>
          <a:p>
            <a:r>
              <a:rPr lang="en-US" sz="2400" dirty="0"/>
              <a:t>10.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10" y="2717800"/>
            <a:ext cx="34290" cy="276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4667"/>
            <a:ext cx="2017966" cy="2807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955800"/>
            <a:ext cx="2883408" cy="3017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24" y="2338155"/>
            <a:ext cx="3549777" cy="3017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173" y="3082798"/>
            <a:ext cx="3771900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39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B9EB67D-5568-4340-B2BB-D19138025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9417" y="743925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模型选择：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1519535"/>
            <a:ext cx="7315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</a:t>
            </a:r>
          </a:p>
          <a:p>
            <a:r>
              <a:rPr lang="en-US" sz="2400" dirty="0"/>
              <a:t>2.</a:t>
            </a:r>
          </a:p>
          <a:p>
            <a:r>
              <a:rPr lang="en-US" sz="2400" dirty="0"/>
              <a:t>3.</a:t>
            </a:r>
          </a:p>
          <a:p>
            <a:endParaRPr lang="en-US" sz="2400" dirty="0"/>
          </a:p>
          <a:p>
            <a:r>
              <a:rPr lang="en-US" sz="2400" dirty="0"/>
              <a:t>10.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10" y="2717800"/>
            <a:ext cx="34290" cy="276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4667"/>
            <a:ext cx="2017966" cy="2807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955800"/>
            <a:ext cx="2883408" cy="3017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24" y="2338155"/>
            <a:ext cx="3549777" cy="3017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173" y="3082798"/>
            <a:ext cx="3771900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18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CC36EE-ACA8-44D3-9151-AAC6B633C3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1000" y="114300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数据集：</a:t>
            </a:r>
            <a:endParaRPr lang="en-US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14400" y="1973998"/>
          <a:ext cx="2362200" cy="35813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Size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Price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7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1600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2400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1985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1427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1380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1494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243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30" name="Straight Arrow Connector 29"/>
          <p:cNvCxnSpPr/>
          <p:nvPr/>
        </p:nvCxnSpPr>
        <p:spPr>
          <a:xfrm flipV="1">
            <a:off x="4038600" y="1974000"/>
            <a:ext cx="1066800" cy="13588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54" y="1422071"/>
            <a:ext cx="1009764" cy="2719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784" y="1743717"/>
            <a:ext cx="1009764" cy="27199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97" y="2326425"/>
            <a:ext cx="1157317" cy="27199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061" y="2087021"/>
            <a:ext cx="26666" cy="21510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754" y="4379213"/>
            <a:ext cx="1149379" cy="30802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754" y="4768936"/>
            <a:ext cx="1149379" cy="30802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70" y="5445074"/>
            <a:ext cx="1747830" cy="3080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88" y="5141393"/>
            <a:ext cx="26402" cy="212978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>
            <a:off x="4114800" y="5141393"/>
            <a:ext cx="9906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53" y="2781301"/>
            <a:ext cx="1056789" cy="323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53" y="3171024"/>
            <a:ext cx="1056789" cy="32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28" y="3850585"/>
            <a:ext cx="1583323" cy="32373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25" y="3582056"/>
            <a:ext cx="26666" cy="21510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5380254" y="4306840"/>
            <a:ext cx="2392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381626" y="2667000"/>
            <a:ext cx="2392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038600" y="3733801"/>
            <a:ext cx="1066800" cy="7994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22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2296FB3-05C2-4954-8508-74DB38C0A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160740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训练误差：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2814936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验证误差：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4110336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测试误差：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26" y="1982831"/>
            <a:ext cx="4613148" cy="832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408" y="3273659"/>
            <a:ext cx="4507992" cy="8366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87" y="4495800"/>
            <a:ext cx="5271516" cy="83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87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6B7CF5A-C12C-4513-B4B1-F6239B575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9417" y="743925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模型选择：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1519535"/>
            <a:ext cx="7315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</a:t>
            </a:r>
          </a:p>
          <a:p>
            <a:r>
              <a:rPr lang="en-US" sz="2400" dirty="0"/>
              <a:t>2.</a:t>
            </a:r>
          </a:p>
          <a:p>
            <a:r>
              <a:rPr lang="en-US" sz="2400" dirty="0"/>
              <a:t>3.</a:t>
            </a:r>
          </a:p>
          <a:p>
            <a:endParaRPr lang="en-US" sz="2400" dirty="0"/>
          </a:p>
          <a:p>
            <a:r>
              <a:rPr lang="en-US" sz="2400" dirty="0"/>
              <a:t>10.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10" y="2717800"/>
            <a:ext cx="34290" cy="276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4667"/>
            <a:ext cx="2017966" cy="2807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955800"/>
            <a:ext cx="2883408" cy="3017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24" y="2338155"/>
            <a:ext cx="3549777" cy="3017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173" y="3082798"/>
            <a:ext cx="3771900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36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05541A3-F572-4049-9877-836503673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" name="任意多边形 1"/>
          <p:cNvSpPr/>
          <p:nvPr/>
        </p:nvSpPr>
        <p:spPr>
          <a:xfrm>
            <a:off x="5486400" y="2263139"/>
            <a:ext cx="624841" cy="413006"/>
          </a:xfrm>
          <a:custGeom>
            <a:avLst/>
            <a:gdLst/>
            <a:ahLst/>
            <a:cxnLst/>
            <a:rect l="0" t="0" r="0" b="0"/>
            <a:pathLst>
              <a:path w="624841" h="413006">
                <a:moveTo>
                  <a:pt x="0" y="103252"/>
                </a:moveTo>
                <a:lnTo>
                  <a:pt x="418338" y="103252"/>
                </a:lnTo>
                <a:lnTo>
                  <a:pt x="418338" y="0"/>
                </a:lnTo>
                <a:lnTo>
                  <a:pt x="624840" y="206503"/>
                </a:lnTo>
                <a:lnTo>
                  <a:pt x="418338" y="413005"/>
                </a:lnTo>
                <a:lnTo>
                  <a:pt x="418338" y="309753"/>
                </a:lnTo>
                <a:lnTo>
                  <a:pt x="0" y="3097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5500115" y="3249167"/>
            <a:ext cx="624841" cy="413005"/>
          </a:xfrm>
          <a:custGeom>
            <a:avLst/>
            <a:gdLst/>
            <a:ahLst/>
            <a:cxnLst/>
            <a:rect l="0" t="0" r="0" b="0"/>
            <a:pathLst>
              <a:path w="624841" h="413005">
                <a:moveTo>
                  <a:pt x="0" y="103252"/>
                </a:moveTo>
                <a:lnTo>
                  <a:pt x="418338" y="103252"/>
                </a:lnTo>
                <a:lnTo>
                  <a:pt x="418338" y="0"/>
                </a:lnTo>
                <a:lnTo>
                  <a:pt x="624840" y="206503"/>
                </a:lnTo>
                <a:lnTo>
                  <a:pt x="418338" y="413004"/>
                </a:lnTo>
                <a:lnTo>
                  <a:pt x="418338" y="309754"/>
                </a:lnTo>
                <a:lnTo>
                  <a:pt x="0" y="30975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5500115" y="4250435"/>
            <a:ext cx="624841" cy="411481"/>
          </a:xfrm>
          <a:custGeom>
            <a:avLst/>
            <a:gdLst/>
            <a:ahLst/>
            <a:cxnLst/>
            <a:rect l="0" t="0" r="0" b="0"/>
            <a:pathLst>
              <a:path w="624841" h="411481">
                <a:moveTo>
                  <a:pt x="0" y="102870"/>
                </a:moveTo>
                <a:lnTo>
                  <a:pt x="419100" y="102870"/>
                </a:lnTo>
                <a:lnTo>
                  <a:pt x="419100" y="0"/>
                </a:lnTo>
                <a:lnTo>
                  <a:pt x="624840" y="205741"/>
                </a:lnTo>
                <a:lnTo>
                  <a:pt x="419100" y="411480"/>
                </a:lnTo>
                <a:lnTo>
                  <a:pt x="419100" y="308611"/>
                </a:lnTo>
                <a:lnTo>
                  <a:pt x="0" y="30861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模型选择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40077" y="357121"/>
            <a:ext cx="1821011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>
                <a:solidFill>
                  <a:srgbClr val="000000"/>
                </a:solidFill>
                <a:latin typeface="Times New Roman"/>
              </a:rPr>
              <a:t>(model selection)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9944" y="1258059"/>
            <a:ext cx="2572820" cy="47557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83"/>
              </a:lnSpc>
            </a:pPr>
            <a:r>
              <a:rPr lang="zh-CN" altLang="en-US" sz="3204">
                <a:solidFill>
                  <a:srgbClr val="000000"/>
                </a:solidFill>
                <a:latin typeface="微软雅黑"/>
              </a:rPr>
              <a:t>三个关键问题</a:t>
            </a:r>
            <a:r>
              <a:rPr lang="en-US" altLang="zh-CN" sz="3204">
                <a:solidFill>
                  <a:srgbClr val="000000"/>
                </a:solidFill>
                <a:latin typeface="Times New Roman"/>
              </a:rPr>
              <a:t>:</a:t>
            </a:r>
            <a:endParaRPr lang="zh-CN" altLang="en-US" sz="32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6546" y="2274392"/>
            <a:ext cx="4469172" cy="242374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37"/>
              </a:lnSpc>
            </a:pPr>
            <a:r>
              <a:rPr lang="zh-CN" altLang="en-US" sz="3204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3204">
                <a:solidFill>
                  <a:srgbClr val="000000"/>
                </a:solidFill>
                <a:latin typeface="微软雅黑"/>
              </a:rPr>
              <a:t>如何获得测试结果？</a:t>
            </a: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682"/>
              </a:lnSpc>
            </a:pPr>
            <a:r>
              <a:rPr lang="zh-CN" altLang="en-US" sz="3204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3204">
                <a:solidFill>
                  <a:srgbClr val="000000"/>
                </a:solidFill>
                <a:latin typeface="微软雅黑"/>
              </a:rPr>
              <a:t>如何评估性能优劣？</a:t>
            </a: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680"/>
              </a:lnSpc>
            </a:pPr>
            <a:r>
              <a:rPr lang="zh-CN" altLang="en-US" sz="3206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3206">
                <a:solidFill>
                  <a:srgbClr val="000000"/>
                </a:solidFill>
                <a:latin typeface="微软雅黑"/>
              </a:rPr>
              <a:t>如何判断实质差别？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93509" y="2307879"/>
            <a:ext cx="1436291" cy="23596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评估方法</a:t>
            </a:r>
          </a:p>
          <a:p>
            <a:pPr>
              <a:lnSpc>
                <a:spcPts val="1000"/>
              </a:lnSpc>
            </a:pPr>
            <a:endParaRPr lang="zh-CN" altLang="en-US" sz="2796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761"/>
              </a:lnSpc>
            </a:pPr>
            <a:r>
              <a:rPr lang="zh-CN" altLang="en-US" sz="2798">
                <a:solidFill>
                  <a:srgbClr val="FF0000"/>
                </a:solidFill>
                <a:latin typeface="微软雅黑"/>
              </a:rPr>
              <a:t>性能度量</a:t>
            </a:r>
          </a:p>
          <a:p>
            <a:pPr>
              <a:lnSpc>
                <a:spcPts val="1000"/>
              </a:lnSpc>
            </a:pPr>
            <a:endParaRPr lang="zh-CN" altLang="en-US" sz="2798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2882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比较检验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21908D0-AE90-40DB-9A95-DB88554A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性能度量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2025" y="1230373"/>
            <a:ext cx="6692538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/>
              </a:rPr>
              <a:t>性能度量</a:t>
            </a:r>
            <a:r>
              <a:rPr lang="en-US" altLang="zh-CN" sz="2004">
                <a:solidFill>
                  <a:srgbClr val="000000"/>
                </a:solidFill>
                <a:latin typeface="Times New Roman"/>
              </a:rPr>
              <a:t>(performance measure)</a:t>
            </a:r>
            <a:r>
              <a:rPr lang="zh-CN" altLang="en-US" sz="2400">
                <a:solidFill>
                  <a:srgbClr val="000000"/>
                </a:solidFill>
                <a:latin typeface="微软雅黑"/>
              </a:rPr>
              <a:t>是衡量模型泛化能力的</a:t>
            </a:r>
          </a:p>
          <a:p>
            <a:pPr>
              <a:lnSpc>
                <a:spcPts val="2732"/>
              </a:lnSpc>
            </a:pPr>
            <a:r>
              <a:rPr lang="zh-CN" altLang="en-US" sz="2402">
                <a:solidFill>
                  <a:srgbClr val="000000"/>
                </a:solidFill>
                <a:latin typeface="微软雅黑"/>
              </a:rPr>
              <a:t>评价标准，反映了任务需求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2025" y="2324735"/>
            <a:ext cx="6463308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/>
              </a:rPr>
              <a:t>使用不同的性能度量往往会导致不同的评判结果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39108E-C9AB-470C-8200-6493F32E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852" y="3169575"/>
            <a:ext cx="5165231" cy="244994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A0AC0B8-4166-4FA5-A3B2-FCE84BFE8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pic>
        <p:nvPicPr>
          <p:cNvPr id="3" name="图片 2" descr="ws_2769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9712" y="3969687"/>
            <a:ext cx="4711700" cy="1282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性能度量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2025" y="1230373"/>
            <a:ext cx="6692538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/>
              </a:rPr>
              <a:t>性能度量</a:t>
            </a:r>
            <a:r>
              <a:rPr lang="en-US" altLang="zh-CN" sz="2004">
                <a:solidFill>
                  <a:srgbClr val="000000"/>
                </a:solidFill>
                <a:latin typeface="Times New Roman"/>
              </a:rPr>
              <a:t>(performance measure)</a:t>
            </a:r>
            <a:r>
              <a:rPr lang="zh-CN" altLang="en-US" sz="2400">
                <a:solidFill>
                  <a:srgbClr val="000000"/>
                </a:solidFill>
                <a:latin typeface="微软雅黑"/>
              </a:rPr>
              <a:t>是衡量模型泛化能力的</a:t>
            </a:r>
          </a:p>
          <a:p>
            <a:pPr>
              <a:lnSpc>
                <a:spcPts val="2732"/>
              </a:lnSpc>
            </a:pPr>
            <a:r>
              <a:rPr lang="zh-CN" altLang="en-US" sz="2402">
                <a:solidFill>
                  <a:srgbClr val="000000"/>
                </a:solidFill>
                <a:latin typeface="微软雅黑"/>
              </a:rPr>
              <a:t>评价标准，反映了任务需求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2025" y="2324735"/>
            <a:ext cx="6463308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使用不同的性能度量往往会导致不同的评判结果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9584" y="3405710"/>
            <a:ext cx="5128007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回归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(regression)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任务常用均方误差：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97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316012-81F2-4EDE-972A-60E6ADB8C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565"/>
            <a:ext cx="9144000" cy="625742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1439" y="256034"/>
            <a:ext cx="3231654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6629400" algn="l"/>
              </a:tabLst>
              <a:defRPr/>
            </a:pPr>
            <a:r>
              <a:rPr lang="zh-CN" altLang="en-US" sz="2796" dirty="0">
                <a:solidFill>
                  <a:srgbClr val="000000"/>
                </a:solidFill>
                <a:latin typeface="微软雅黑"/>
              </a:rPr>
              <a:t>典型的机器学习过程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576" y="852846"/>
            <a:ext cx="8051371" cy="140294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微软雅黑"/>
              </a:rPr>
              <a:t>错误率</a:t>
            </a:r>
            <a:r>
              <a:rPr lang="en-US" altLang="zh-CN" sz="2400" dirty="0">
                <a:solidFill>
                  <a:srgbClr val="0000FF"/>
                </a:solidFill>
                <a:latin typeface="微软雅黑"/>
              </a:rPr>
              <a:t>(error rate)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：分类错误的样本数占总样本数的比例；</a:t>
            </a:r>
            <a:endParaRPr lang="en-US" altLang="zh-CN" sz="24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微软雅黑"/>
              </a:rPr>
              <a:t>精度</a:t>
            </a:r>
            <a:r>
              <a:rPr lang="en-US" altLang="zh-CN" sz="2400" dirty="0">
                <a:solidFill>
                  <a:srgbClr val="0000FF"/>
                </a:solidFill>
                <a:latin typeface="微软雅黑"/>
              </a:rPr>
              <a:t>(accuracy)</a:t>
            </a:r>
            <a:r>
              <a:rPr lang="zh-CN" altLang="en-US" sz="2400" dirty="0">
                <a:solidFill>
                  <a:srgbClr val="0000FF"/>
                </a:solidFill>
                <a:latin typeface="微软雅黑"/>
              </a:rPr>
              <a:t>：</a:t>
            </a:r>
            <a:r>
              <a:rPr lang="en-US" altLang="zh-CN" sz="2400" dirty="0">
                <a:latin typeface="微软雅黑"/>
              </a:rPr>
              <a:t>1-</a:t>
            </a:r>
            <a:r>
              <a:rPr lang="zh-CN" altLang="en-US" sz="2400" dirty="0">
                <a:latin typeface="微软雅黑"/>
              </a:rPr>
              <a:t>错误率；</a:t>
            </a:r>
          </a:p>
          <a:p>
            <a:pPr>
              <a:lnSpc>
                <a:spcPts val="2306"/>
              </a:lnSpc>
            </a:pPr>
            <a:endParaRPr lang="zh-CN" altLang="en-US" sz="2400" dirty="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3BC0E26F-F7ED-4FBD-9686-C406E14528D3}"/>
              </a:ext>
            </a:extLst>
          </p:cNvPr>
          <p:cNvSpPr txBox="1"/>
          <p:nvPr/>
        </p:nvSpPr>
        <p:spPr>
          <a:xfrm>
            <a:off x="755576" y="3091064"/>
            <a:ext cx="4924425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dirty="0">
                <a:solidFill>
                  <a:srgbClr val="0000FF"/>
                </a:solidFill>
                <a:latin typeface="微软雅黑"/>
              </a:rPr>
              <a:t>泛化误差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：在“未来”样本上的误差</a:t>
            </a: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43609E97-974A-4A49-951C-5672C69B95F1}"/>
              </a:ext>
            </a:extLst>
          </p:cNvPr>
          <p:cNvSpPr txBox="1"/>
          <p:nvPr/>
        </p:nvSpPr>
        <p:spPr>
          <a:xfrm>
            <a:off x="755576" y="3661895"/>
            <a:ext cx="6771084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dirty="0">
                <a:solidFill>
                  <a:srgbClr val="0000FF"/>
                </a:solidFill>
                <a:latin typeface="微软雅黑"/>
              </a:rPr>
              <a:t>经验误差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：在训练集上的误差，亦称“训练误差”</a:t>
            </a: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598C90FE-666E-42AD-A966-B565C91F9423}"/>
              </a:ext>
            </a:extLst>
          </p:cNvPr>
          <p:cNvSpPr txBox="1"/>
          <p:nvPr/>
        </p:nvSpPr>
        <p:spPr>
          <a:xfrm>
            <a:off x="1097015" y="4303553"/>
            <a:ext cx="3044103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泛化误差越小越好</a:t>
            </a: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5CCE6571-B3A2-42BC-A637-99C96601968D}"/>
              </a:ext>
            </a:extLst>
          </p:cNvPr>
          <p:cNvSpPr txBox="1"/>
          <p:nvPr/>
        </p:nvSpPr>
        <p:spPr>
          <a:xfrm>
            <a:off x="1097015" y="4878593"/>
            <a:ext cx="3967433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经验误差是否越小越好？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8FFCF286-12F3-464F-A2BB-90F7B51F56CF}"/>
              </a:ext>
            </a:extLst>
          </p:cNvPr>
          <p:cNvSpPr txBox="1"/>
          <p:nvPr/>
        </p:nvSpPr>
        <p:spPr>
          <a:xfrm>
            <a:off x="1109234" y="5520700"/>
            <a:ext cx="5780878" cy="4067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en-US" altLang="zh-CN" sz="2796" dirty="0">
                <a:solidFill>
                  <a:srgbClr val="000000"/>
                </a:solidFill>
                <a:latin typeface="Times New Roman"/>
              </a:rPr>
              <a:t>NO! </a:t>
            </a:r>
            <a:r>
              <a:rPr lang="zh-CN" altLang="en-US" sz="2796" dirty="0">
                <a:solidFill>
                  <a:srgbClr val="000000"/>
                </a:solidFill>
                <a:latin typeface="微软雅黑"/>
              </a:rPr>
              <a:t>因为会出现“</a:t>
            </a:r>
            <a:r>
              <a:rPr lang="zh-CN" altLang="en-US" sz="2796" dirty="0">
                <a:solidFill>
                  <a:srgbClr val="0000FF"/>
                </a:solidFill>
                <a:latin typeface="微软雅黑"/>
              </a:rPr>
              <a:t>过拟合</a:t>
            </a:r>
            <a:r>
              <a:rPr lang="zh-CN" altLang="en-US" sz="2796" dirty="0">
                <a:solidFill>
                  <a:srgbClr val="000000"/>
                </a:solidFill>
                <a:latin typeface="微软雅黑"/>
              </a:rPr>
              <a:t>”</a:t>
            </a:r>
            <a:r>
              <a:rPr lang="en-US" altLang="zh-CN" sz="2004" dirty="0">
                <a:solidFill>
                  <a:srgbClr val="000000"/>
                </a:solidFill>
                <a:latin typeface="Times New Roman"/>
              </a:rPr>
              <a:t>(overfitting)</a:t>
            </a:r>
            <a:endParaRPr lang="zh-CN" altLang="en-US" sz="2004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8635D709-B324-47F0-9C0B-467642776C37}"/>
              </a:ext>
            </a:extLst>
          </p:cNvPr>
          <p:cNvSpPr txBox="1"/>
          <p:nvPr/>
        </p:nvSpPr>
        <p:spPr>
          <a:xfrm>
            <a:off x="91439" y="2272669"/>
            <a:ext cx="9144000" cy="48474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/>
              </a:rPr>
              <a:t>误差</a:t>
            </a:r>
            <a:r>
              <a:rPr lang="en-US" altLang="zh-CN" sz="2400" b="1" dirty="0">
                <a:latin typeface="微软雅黑"/>
              </a:rPr>
              <a:t>(error)</a:t>
            </a:r>
            <a:r>
              <a:rPr lang="zh-CN" altLang="en-US" sz="2400" b="1" dirty="0">
                <a:latin typeface="微软雅黑"/>
              </a:rPr>
              <a:t>：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学习器的实际预测输出与样本的真实输出之间的差异；</a:t>
            </a:r>
            <a:endParaRPr lang="zh-CN" altLang="en-US" sz="2400" dirty="0"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3532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2A58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9200" y="1879600"/>
            <a:ext cx="4584700" cy="1066800"/>
          </a:xfrm>
          <a:prstGeom prst="rect">
            <a:avLst/>
          </a:prstGeom>
        </p:spPr>
      </p:pic>
      <p:pic>
        <p:nvPicPr>
          <p:cNvPr id="3" name="图片 2" descr="ws_2A59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2200" y="3530600"/>
            <a:ext cx="5346700" cy="1803400"/>
          </a:xfrm>
          <a:prstGeom prst="rect">
            <a:avLst/>
          </a:prstGeom>
        </p:spPr>
      </p:pic>
      <p:pic>
        <p:nvPicPr>
          <p:cNvPr id="4" name="图片 3" descr="ws_2A6A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256034"/>
            <a:ext cx="2399696" cy="40767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错误率 </a:t>
            </a:r>
            <a:r>
              <a:rPr lang="en-US" altLang="zh-CN" sz="2796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精度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5281" y="1511223"/>
            <a:ext cx="1812997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0">
                <a:solidFill>
                  <a:srgbClr val="000000"/>
                </a:solidFill>
                <a:latin typeface="微软雅黑"/>
              </a:rPr>
              <a:t>错误率：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08329" y="3314476"/>
            <a:ext cx="1505220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2"/>
              </a:lnSpc>
            </a:pPr>
            <a:r>
              <a:rPr lang="zh-CN" altLang="en-US" sz="2402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2">
                <a:solidFill>
                  <a:srgbClr val="000000"/>
                </a:solidFill>
                <a:latin typeface="微软雅黑"/>
              </a:rPr>
              <a:t>精度：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9399E32-408A-4A4A-8ABF-CAE150666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710"/>
            <a:ext cx="9144000" cy="6257421"/>
          </a:xfrm>
          <a:prstGeom prst="rect">
            <a:avLst/>
          </a:prstGeom>
        </p:spPr>
      </p:pic>
      <p:pic>
        <p:nvPicPr>
          <p:cNvPr id="2" name="图片 1" descr="ws_2D09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5300" y="1054100"/>
            <a:ext cx="5092700" cy="26797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1439" y="256034"/>
            <a:ext cx="2758769" cy="40767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查准率 </a:t>
            </a:r>
            <a:r>
              <a:rPr lang="en-US" altLang="zh-CN" sz="2796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查全率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3EA1776-F025-4841-BE55-48365D49C502}"/>
              </a:ext>
            </a:extLst>
          </p:cNvPr>
          <p:cNvSpPr/>
          <p:nvPr/>
        </p:nvSpPr>
        <p:spPr>
          <a:xfrm>
            <a:off x="755576" y="3789040"/>
            <a:ext cx="4896544" cy="2232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</a:t>
            </a:r>
            <a:r>
              <a:rPr lang="en-US" altLang="zh-CN" sz="2200" dirty="0">
                <a:solidFill>
                  <a:schemeClr val="tx1"/>
                </a:solidFill>
                <a:latin typeface="+mn-ea"/>
              </a:rPr>
              <a:t>—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将正类预测为正类数；</a:t>
            </a:r>
            <a:endParaRPr lang="en-US" altLang="zh-CN" sz="2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FN</a:t>
            </a:r>
            <a:r>
              <a:rPr lang="en-US" altLang="zh-CN" sz="2200" dirty="0">
                <a:solidFill>
                  <a:schemeClr val="tx1"/>
                </a:solidFill>
                <a:latin typeface="+mn-ea"/>
              </a:rPr>
              <a:t>—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将正类预测为负类数；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</a:t>
            </a:r>
            <a:r>
              <a:rPr lang="en-US" altLang="zh-CN" sz="2200" dirty="0">
                <a:solidFill>
                  <a:schemeClr val="tx1"/>
                </a:solidFill>
                <a:latin typeface="+mn-ea"/>
              </a:rPr>
              <a:t>—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将负类预测为正类数；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TN</a:t>
            </a:r>
            <a:r>
              <a:rPr lang="en-US" altLang="zh-CN" sz="2200" dirty="0">
                <a:solidFill>
                  <a:schemeClr val="tx1"/>
                </a:solidFill>
                <a:latin typeface="+mn-ea"/>
              </a:rPr>
              <a:t>—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将负类预测为负类数</a:t>
            </a:r>
            <a:r>
              <a:rPr lang="zh-CN" altLang="en-US" sz="2200" dirty="0">
                <a:solidFill>
                  <a:schemeClr val="tx1"/>
                </a:solidFill>
              </a:rPr>
              <a:t>；</a:t>
            </a: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1026" name="Picture 2" descr="C:\Users\ljw\Pictures\201607211146158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848" y="2348879"/>
            <a:ext cx="6838950" cy="437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ws_2D09.tmp">
            <a:extLst>
              <a:ext uri="{FF2B5EF4-FFF2-40B4-BE49-F238E27FC236}">
                <a16:creationId xmlns:a16="http://schemas.microsoft.com/office/drawing/2014/main" id="{1C6A49B1-8891-4C0F-A928-109F580359A1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221361" cy="23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67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2D09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5300" y="1054100"/>
            <a:ext cx="5092700" cy="2679700"/>
          </a:xfrm>
          <a:prstGeom prst="rect">
            <a:avLst/>
          </a:prstGeom>
        </p:spPr>
      </p:pic>
      <p:pic>
        <p:nvPicPr>
          <p:cNvPr id="3" name="图片 2" descr="ws_2D1A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92600" y="3937000"/>
            <a:ext cx="2273300" cy="1092200"/>
          </a:xfrm>
          <a:prstGeom prst="rect">
            <a:avLst/>
          </a:prstGeom>
        </p:spPr>
      </p:pic>
      <p:pic>
        <p:nvPicPr>
          <p:cNvPr id="4" name="图片 3" descr="ws_2D1B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9900" y="5080000"/>
            <a:ext cx="2298700" cy="1028700"/>
          </a:xfrm>
          <a:prstGeom prst="rect">
            <a:avLst/>
          </a:prstGeom>
        </p:spPr>
      </p:pic>
      <p:pic>
        <p:nvPicPr>
          <p:cNvPr id="5" name="图片 4" descr="ws_2D1C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87051" y="4368999"/>
            <a:ext cx="2867773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查准率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/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精确率：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439" y="256034"/>
            <a:ext cx="2758769" cy="40767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查准率 </a:t>
            </a:r>
            <a:r>
              <a:rPr lang="en-US" altLang="zh-CN" sz="2796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查全率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87051" y="5361823"/>
            <a:ext cx="2867773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查全率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/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召回率：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275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2D09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5300" y="1054100"/>
            <a:ext cx="5092700" cy="2679700"/>
          </a:xfrm>
          <a:prstGeom prst="rect">
            <a:avLst/>
          </a:prstGeom>
        </p:spPr>
      </p:pic>
      <p:pic>
        <p:nvPicPr>
          <p:cNvPr id="3" name="图片 2" descr="ws_2D1A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92600" y="3937000"/>
            <a:ext cx="2273300" cy="1092200"/>
          </a:xfrm>
          <a:prstGeom prst="rect">
            <a:avLst/>
          </a:prstGeom>
        </p:spPr>
      </p:pic>
      <p:pic>
        <p:nvPicPr>
          <p:cNvPr id="4" name="图片 3" descr="ws_2D1B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9900" y="5080000"/>
            <a:ext cx="2298700" cy="1028700"/>
          </a:xfrm>
          <a:prstGeom prst="rect">
            <a:avLst/>
          </a:prstGeom>
        </p:spPr>
      </p:pic>
      <p:pic>
        <p:nvPicPr>
          <p:cNvPr id="5" name="图片 4" descr="ws_2D1C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87051" y="4368999"/>
            <a:ext cx="2867773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查准率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/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精确率：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439" y="256034"/>
            <a:ext cx="2758769" cy="40767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查准率 </a:t>
            </a:r>
            <a:r>
              <a:rPr lang="en-US" altLang="zh-CN" sz="2796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查全率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87051" y="5361823"/>
            <a:ext cx="2867773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查全率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/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召回率：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683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BDA89F9-396A-42CB-B1ED-726524B43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1439" y="256034"/>
            <a:ext cx="2758769" cy="40767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查准率 </a:t>
            </a:r>
            <a:r>
              <a:rPr lang="en-US" altLang="zh-CN" sz="2796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查全率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B129E9E-0CF8-4189-BB7A-73F947CD405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733" y="1591976"/>
            <a:ext cx="2397372" cy="407675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C5F74331-EC8A-468C-BD85-0C32FD3EDF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733" y="3175644"/>
            <a:ext cx="1974486" cy="407675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0EA407DF-ADB5-4A2E-9B49-59A112D969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733" y="4006680"/>
            <a:ext cx="1974486" cy="407675"/>
          </a:xfrm>
          <a:prstGeom prst="rect">
            <a:avLst/>
          </a:prstGeom>
        </p:spPr>
      </p:pic>
      <p:sp>
        <p:nvSpPr>
          <p:cNvPr id="16" name="TextBox 31">
            <a:extLst>
              <a:ext uri="{FF2B5EF4-FFF2-40B4-BE49-F238E27FC236}">
                <a16:creationId xmlns:a16="http://schemas.microsoft.com/office/drawing/2014/main" id="{B093C433-8A7D-49DB-B7D5-A854C695DF7A}"/>
              </a:ext>
            </a:extLst>
          </p:cNvPr>
          <p:cNvSpPr txBox="1"/>
          <p:nvPr/>
        </p:nvSpPr>
        <p:spPr>
          <a:xfrm>
            <a:off x="827584" y="1295936"/>
            <a:ext cx="2948281" cy="307584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+mn-ea"/>
              </a:rPr>
              <a:t>对数几率回归：</a:t>
            </a:r>
            <a:endParaRPr lang="en-US" altLang="zh-CN" sz="2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zh-CN" sz="2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+mn-ea"/>
              </a:rPr>
              <a:t>预测</a:t>
            </a:r>
            <a:r>
              <a:rPr lang="en-US" altLang="zh-CN" sz="2600" dirty="0">
                <a:solidFill>
                  <a:srgbClr val="000000"/>
                </a:solidFill>
                <a:latin typeface="微软雅黑"/>
              </a:rPr>
              <a:t>y=1:</a:t>
            </a:r>
          </a:p>
          <a:p>
            <a:pPr>
              <a:lnSpc>
                <a:spcPct val="20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微软雅黑"/>
              </a:rPr>
              <a:t>预测</a:t>
            </a:r>
            <a:r>
              <a:rPr lang="en-US" altLang="zh-CN" sz="2600" dirty="0">
                <a:solidFill>
                  <a:srgbClr val="000000"/>
                </a:solidFill>
                <a:latin typeface="微软雅黑"/>
              </a:rPr>
              <a:t>y=0:</a:t>
            </a:r>
            <a:endParaRPr lang="en-US" altLang="zh-CN" sz="26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3698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BDA89F9-396A-42CB-B1ED-726524B43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1439" y="256034"/>
            <a:ext cx="2758769" cy="40767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查准率 </a:t>
            </a:r>
            <a:r>
              <a:rPr lang="en-US" altLang="zh-CN" sz="2796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查全率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9" name="TextBox 31">
            <a:extLst>
              <a:ext uri="{FF2B5EF4-FFF2-40B4-BE49-F238E27FC236}">
                <a16:creationId xmlns:a16="http://schemas.microsoft.com/office/drawing/2014/main" id="{3F1A48B5-6A7C-4FF5-85A3-FE7D7F1F6ED8}"/>
              </a:ext>
            </a:extLst>
          </p:cNvPr>
          <p:cNvSpPr txBox="1"/>
          <p:nvPr/>
        </p:nvSpPr>
        <p:spPr>
          <a:xfrm>
            <a:off x="498375" y="1092480"/>
            <a:ext cx="6120680" cy="62324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如何比较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Precision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和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Recall?</a:t>
            </a:r>
            <a:endParaRPr lang="zh-CN" altLang="en-US" sz="24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1CA270-4937-4254-8BFA-A4F22B5E0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1988625"/>
            <a:ext cx="5359423" cy="27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17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BDA89F9-396A-42CB-B1ED-726524B43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1439" y="256034"/>
            <a:ext cx="2758769" cy="40767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查准率 </a:t>
            </a:r>
            <a:r>
              <a:rPr lang="en-US" altLang="zh-CN" sz="2796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查全率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9" name="TextBox 31">
            <a:extLst>
              <a:ext uri="{FF2B5EF4-FFF2-40B4-BE49-F238E27FC236}">
                <a16:creationId xmlns:a16="http://schemas.microsoft.com/office/drawing/2014/main" id="{3F1A48B5-6A7C-4FF5-85A3-FE7D7F1F6ED8}"/>
              </a:ext>
            </a:extLst>
          </p:cNvPr>
          <p:cNvSpPr txBox="1"/>
          <p:nvPr/>
        </p:nvSpPr>
        <p:spPr>
          <a:xfrm>
            <a:off x="498375" y="1092480"/>
            <a:ext cx="6120680" cy="62324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如何比较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Precision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和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Recall?</a:t>
            </a:r>
            <a:endParaRPr lang="zh-CN" altLang="en-US" sz="24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5592A3-2A87-4388-9F6E-3EE0B426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95" y="2144498"/>
            <a:ext cx="7087091" cy="265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60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BDA89F9-396A-42CB-B1ED-726524B43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1439" y="256034"/>
            <a:ext cx="2758769" cy="40767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查准率 </a:t>
            </a:r>
            <a:r>
              <a:rPr lang="en-US" altLang="zh-CN" sz="2796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查全率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38</a:t>
            </a:fld>
            <a:endParaRPr lang="zh-CN" alt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788D8B8-E378-4F44-BB35-E99EEA7CE66F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2093016"/>
          <a:ext cx="8712970" cy="2272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2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2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2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802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Precision(P)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 (R)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Score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0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Algorithm 1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0.45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0.444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0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Algorithm 2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0.175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0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Algorithm 3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0.0392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31">
            <a:extLst>
              <a:ext uri="{FF2B5EF4-FFF2-40B4-BE49-F238E27FC236}">
                <a16:creationId xmlns:a16="http://schemas.microsoft.com/office/drawing/2014/main" id="{3F1A48B5-6A7C-4FF5-85A3-FE7D7F1F6ED8}"/>
              </a:ext>
            </a:extLst>
          </p:cNvPr>
          <p:cNvSpPr txBox="1"/>
          <p:nvPr/>
        </p:nvSpPr>
        <p:spPr>
          <a:xfrm>
            <a:off x="498375" y="1092480"/>
            <a:ext cx="6120680" cy="62324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如何比较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Precision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和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Recall?</a:t>
            </a:r>
            <a:endParaRPr lang="zh-CN" altLang="en-US" sz="2400" dirty="0">
              <a:solidFill>
                <a:srgbClr val="000000"/>
              </a:solidFill>
              <a:latin typeface="微软雅黑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0ACF086-46F3-4FF3-B78B-7C2BA60A03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172839"/>
              </p:ext>
            </p:extLst>
          </p:nvPr>
        </p:nvGraphicFramePr>
        <p:xfrm>
          <a:off x="800569" y="4604465"/>
          <a:ext cx="2071735" cy="979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7" name="Equation" r:id="rId5" imgW="736560" imgH="431640" progId="Equation.DSMT4">
                  <p:embed/>
                </p:oleObj>
              </mc:Choice>
              <mc:Fallback>
                <p:oleObj name="Equation" r:id="rId5" imgW="736560" imgH="43164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9F5397AE-C7B0-4957-AF59-A5FC635283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0569" y="4604465"/>
                        <a:ext cx="2071735" cy="979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665450B-1E6F-4A5D-AEB7-97C86BB2C5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816601"/>
              </p:ext>
            </p:extLst>
          </p:nvPr>
        </p:nvGraphicFramePr>
        <p:xfrm>
          <a:off x="4175234" y="4355636"/>
          <a:ext cx="2465388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8" name="Equation" r:id="rId7" imgW="876240" imgH="393480" progId="Equation.DSMT4">
                  <p:embed/>
                </p:oleObj>
              </mc:Choice>
              <mc:Fallback>
                <p:oleObj name="Equation" r:id="rId7" imgW="876240" imgH="39348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0ACF086-46F3-4FF3-B78B-7C2BA60A03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75234" y="4355636"/>
                        <a:ext cx="2465388" cy="89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11E866BD-AD1E-4835-95EB-4E0E373225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9354333"/>
              </p:ext>
            </p:extLst>
          </p:nvPr>
        </p:nvGraphicFramePr>
        <p:xfrm>
          <a:off x="4175234" y="5285351"/>
          <a:ext cx="2978749" cy="905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9" name="Equation" r:id="rId9" imgW="1295280" imgH="393480" progId="Equation.DSMT4">
                  <p:embed/>
                </p:oleObj>
              </mc:Choice>
              <mc:Fallback>
                <p:oleObj name="Equation" r:id="rId9" imgW="1295280" imgH="39348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9BC65F02-91BC-4B62-94A1-FB0BB5717B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75234" y="5285351"/>
                        <a:ext cx="2978749" cy="905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7964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81F86A6D-9802-4A67-8917-35E93A85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" name="任意多边形 1"/>
          <p:cNvSpPr/>
          <p:nvPr/>
        </p:nvSpPr>
        <p:spPr>
          <a:xfrm>
            <a:off x="3577205" y="4973634"/>
            <a:ext cx="4733022" cy="1"/>
          </a:xfrm>
          <a:custGeom>
            <a:avLst/>
            <a:gdLst/>
            <a:ahLst/>
            <a:cxnLst/>
            <a:rect l="0" t="0" r="0" b="0"/>
            <a:pathLst>
              <a:path w="4733022" h="1">
                <a:moveTo>
                  <a:pt x="0" y="0"/>
                </a:moveTo>
                <a:lnTo>
                  <a:pt x="4733021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2258826" y="1679355"/>
            <a:ext cx="1961937" cy="1"/>
          </a:xfrm>
          <a:custGeom>
            <a:avLst/>
            <a:gdLst/>
            <a:ahLst/>
            <a:cxnLst/>
            <a:rect l="0" t="0" r="0" b="0"/>
            <a:pathLst>
              <a:path w="1961937" h="1">
                <a:moveTo>
                  <a:pt x="0" y="0"/>
                </a:moveTo>
                <a:lnTo>
                  <a:pt x="1961936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5174203" y="1674864"/>
            <a:ext cx="1297246" cy="1"/>
          </a:xfrm>
          <a:custGeom>
            <a:avLst/>
            <a:gdLst/>
            <a:ahLst/>
            <a:cxnLst/>
            <a:rect l="0" t="0" r="0" b="0"/>
            <a:pathLst>
              <a:path w="1297246" h="1">
                <a:moveTo>
                  <a:pt x="0" y="0"/>
                </a:moveTo>
                <a:lnTo>
                  <a:pt x="1297245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166351" y="6046659"/>
            <a:ext cx="3485031" cy="1"/>
          </a:xfrm>
          <a:custGeom>
            <a:avLst/>
            <a:gdLst/>
            <a:ahLst/>
            <a:cxnLst/>
            <a:rect l="0" t="0" r="0" b="0"/>
            <a:pathLst>
              <a:path w="3485031" h="1">
                <a:moveTo>
                  <a:pt x="0" y="0"/>
                </a:moveTo>
                <a:lnTo>
                  <a:pt x="3485030" y="0"/>
                </a:lnTo>
              </a:path>
            </a:pathLst>
          </a:custGeom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dirty="0">
                <a:solidFill>
                  <a:srgbClr val="000000"/>
                </a:solidFill>
                <a:latin typeface="微软雅黑"/>
              </a:rPr>
              <a:t>线性模型</a:t>
            </a: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10F-70C4-4200-AD8B-AB14135756C7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15" name="TextBox 31">
            <a:extLst>
              <a:ext uri="{FF2B5EF4-FFF2-40B4-BE49-F238E27FC236}">
                <a16:creationId xmlns:a16="http://schemas.microsoft.com/office/drawing/2014/main" id="{42A832FD-E5B4-43DB-8D0E-83F5402DE6A0}"/>
              </a:ext>
            </a:extLst>
          </p:cNvPr>
          <p:cNvSpPr txBox="1"/>
          <p:nvPr/>
        </p:nvSpPr>
        <p:spPr>
          <a:xfrm>
            <a:off x="516865" y="1292000"/>
            <a:ext cx="6120680" cy="210455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</a:rPr>
              <a:t>案例：</a:t>
            </a:r>
            <a:endParaRPr lang="en-US" altLang="zh-CN" sz="2400" b="1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   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采用线性回归实现波士顿房价预测</a:t>
            </a:r>
            <a:endParaRPr lang="en-US" altLang="zh-CN" sz="24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ct val="200000"/>
              </a:lnSpc>
            </a:pPr>
            <a:endParaRPr lang="zh-CN" altLang="en-US" sz="2400" dirty="0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6357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32EAF5E-FE9D-493A-9E3B-FE93593C5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pic>
        <p:nvPicPr>
          <p:cNvPr id="2" name="图片 1" descr="ws_10F0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9100" y="1130300"/>
            <a:ext cx="8293100" cy="49911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1439" y="321726"/>
            <a:ext cx="107721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过拟合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83461" y="357121"/>
            <a:ext cx="124463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/>
              </a:rPr>
              <a:t>(overfitting)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11475" y="256034"/>
            <a:ext cx="1575752" cy="414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en-US" altLang="zh-CN" sz="2796" dirty="0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欠拟合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55769" y="357121"/>
            <a:ext cx="140057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/>
              </a:rPr>
              <a:t>(underfitting)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1026" name="Picture 2" descr="C:\Users\ljw\Pictures\201607211146158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476250"/>
            <a:ext cx="683895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347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5824728" y="2007107"/>
            <a:ext cx="3054096" cy="1708405"/>
          </a:xfrm>
          <a:custGeom>
            <a:avLst/>
            <a:gdLst/>
            <a:ahLst/>
            <a:cxnLst/>
            <a:rect l="0" t="0" r="0" b="0"/>
            <a:pathLst>
              <a:path w="3054096" h="1708405">
                <a:moveTo>
                  <a:pt x="0" y="1708404"/>
                </a:moveTo>
                <a:lnTo>
                  <a:pt x="3054095" y="1708404"/>
                </a:lnTo>
                <a:lnTo>
                  <a:pt x="305409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5838444" y="4329684"/>
            <a:ext cx="3055621" cy="1708405"/>
          </a:xfrm>
          <a:custGeom>
            <a:avLst/>
            <a:gdLst/>
            <a:ahLst/>
            <a:cxnLst/>
            <a:rect l="0" t="0" r="0" b="0"/>
            <a:pathLst>
              <a:path w="3055621" h="1708405">
                <a:moveTo>
                  <a:pt x="0" y="1708404"/>
                </a:moveTo>
                <a:lnTo>
                  <a:pt x="3055620" y="1708404"/>
                </a:lnTo>
                <a:lnTo>
                  <a:pt x="305562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3029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00" y="1917700"/>
            <a:ext cx="5308600" cy="4457700"/>
          </a:xfrm>
          <a:prstGeom prst="rect">
            <a:avLst/>
          </a:prstGeom>
        </p:spPr>
      </p:pic>
      <p:pic>
        <p:nvPicPr>
          <p:cNvPr id="5" name="图片 4" descr="ws_303A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388865" y="2050795"/>
            <a:ext cx="577081" cy="2657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(BEP)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16421" y="2052320"/>
            <a:ext cx="2672270" cy="371896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PR</a:t>
            </a:r>
            <a:r>
              <a:rPr lang="zh-CN" altLang="en-US">
                <a:solidFill>
                  <a:srgbClr val="000000"/>
                </a:solidFill>
                <a:latin typeface="微软雅黑"/>
              </a:rPr>
              <a:t>图：</a:t>
            </a:r>
          </a:p>
          <a:p>
            <a:pPr>
              <a:lnSpc>
                <a:spcPts val="2765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•   </a:t>
            </a:r>
            <a:r>
              <a:rPr lang="zh-CN" altLang="en-US">
                <a:solidFill>
                  <a:srgbClr val="000000"/>
                </a:solidFill>
                <a:latin typeface="微软雅黑"/>
              </a:rPr>
              <a:t>学习器 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微软雅黑"/>
              </a:rPr>
              <a:t>优于 学习器 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C</a:t>
            </a:r>
          </a:p>
          <a:p>
            <a:pPr>
              <a:lnSpc>
                <a:spcPts val="2761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/>
              </a:rPr>
              <a:t>•   </a:t>
            </a:r>
            <a:r>
              <a:rPr lang="zh-CN" altLang="en-US" sz="1802">
                <a:solidFill>
                  <a:srgbClr val="000000"/>
                </a:solidFill>
                <a:latin typeface="微软雅黑"/>
              </a:rPr>
              <a:t>学习器 </a:t>
            </a:r>
            <a:r>
              <a:rPr lang="en-US" altLang="zh-CN" sz="1802" dirty="0">
                <a:solidFill>
                  <a:srgbClr val="000000"/>
                </a:solidFill>
                <a:latin typeface="Times New Roman"/>
              </a:rPr>
              <a:t>B </a:t>
            </a:r>
            <a:r>
              <a:rPr lang="zh-CN" altLang="en-US" sz="1802">
                <a:solidFill>
                  <a:srgbClr val="000000"/>
                </a:solidFill>
                <a:latin typeface="微软雅黑"/>
              </a:rPr>
              <a:t>优于 学习器 </a:t>
            </a:r>
            <a:r>
              <a:rPr lang="en-US" altLang="zh-CN" sz="1802" dirty="0">
                <a:solidFill>
                  <a:srgbClr val="000000"/>
                </a:solidFill>
                <a:latin typeface="Times New Roman"/>
              </a:rPr>
              <a:t>C</a:t>
            </a:r>
          </a:p>
          <a:p>
            <a:pPr>
              <a:lnSpc>
                <a:spcPts val="2761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•   </a:t>
            </a:r>
            <a:r>
              <a:rPr lang="zh-CN" altLang="en-US">
                <a:solidFill>
                  <a:srgbClr val="000000"/>
                </a:solidFill>
                <a:latin typeface="微软雅黑"/>
              </a:rPr>
              <a:t>学习器 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A  ?? </a:t>
            </a:r>
            <a:r>
              <a:rPr lang="zh-CN" altLang="en-US">
                <a:solidFill>
                  <a:srgbClr val="000000"/>
                </a:solidFill>
                <a:latin typeface="微软雅黑"/>
              </a:rPr>
              <a:t>学习器 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3003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/>
              </a:rPr>
              <a:t>BEP</a:t>
            </a:r>
            <a:r>
              <a:rPr lang="zh-CN" altLang="en-US" sz="1802">
                <a:solidFill>
                  <a:srgbClr val="000000"/>
                </a:solidFill>
                <a:latin typeface="微软雅黑"/>
              </a:rPr>
              <a:t>：</a:t>
            </a:r>
          </a:p>
          <a:p>
            <a:pPr>
              <a:lnSpc>
                <a:spcPts val="2768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•   </a:t>
            </a:r>
            <a:r>
              <a:rPr lang="zh-CN" altLang="en-US">
                <a:solidFill>
                  <a:srgbClr val="000000"/>
                </a:solidFill>
                <a:latin typeface="微软雅黑"/>
              </a:rPr>
              <a:t>学习器 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微软雅黑"/>
              </a:rPr>
              <a:t>优于 学习器 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B</a:t>
            </a:r>
          </a:p>
          <a:p>
            <a:pPr>
              <a:lnSpc>
                <a:spcPts val="276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•   </a:t>
            </a:r>
            <a:r>
              <a:rPr lang="zh-CN" altLang="en-US">
                <a:solidFill>
                  <a:srgbClr val="000000"/>
                </a:solidFill>
                <a:latin typeface="微软雅黑"/>
              </a:rPr>
              <a:t>学习器 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微软雅黑"/>
              </a:rPr>
              <a:t>优于 学习器 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C</a:t>
            </a:r>
          </a:p>
          <a:p>
            <a:pPr>
              <a:lnSpc>
                <a:spcPts val="276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•   </a:t>
            </a:r>
            <a:r>
              <a:rPr lang="zh-CN" altLang="en-US">
                <a:solidFill>
                  <a:srgbClr val="000000"/>
                </a:solidFill>
                <a:latin typeface="微软雅黑"/>
              </a:rPr>
              <a:t>学习器 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B </a:t>
            </a:r>
            <a:r>
              <a:rPr lang="zh-CN" altLang="en-US">
                <a:solidFill>
                  <a:srgbClr val="000000"/>
                </a:solidFill>
                <a:latin typeface="微软雅黑"/>
              </a:rPr>
              <a:t>优于 学习器 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C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439" y="256034"/>
            <a:ext cx="5565626" cy="15132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389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en-US" altLang="zh-CN" sz="2796" dirty="0">
                <a:solidFill>
                  <a:srgbClr val="000000"/>
                </a:solidFill>
                <a:latin typeface="Times New Roman"/>
              </a:rPr>
              <a:t>PR</a:t>
            </a: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图</a:t>
            </a:r>
            <a:r>
              <a:rPr lang="en-US" altLang="zh-CN" sz="2796" dirty="0">
                <a:solidFill>
                  <a:srgbClr val="000000"/>
                </a:solidFill>
                <a:latin typeface="Times New Roman"/>
              </a:rPr>
              <a:t>, BEP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252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en-US" altLang="zh-CN" sz="2796" dirty="0">
                <a:solidFill>
                  <a:srgbClr val="000000"/>
                </a:solidFill>
                <a:latin typeface="Times New Roman"/>
              </a:rPr>
              <a:t>	</a:t>
            </a:r>
            <a:r>
              <a:rPr lang="zh-CN" altLang="en-US" sz="2004">
                <a:solidFill>
                  <a:srgbClr val="000000"/>
                </a:solidFill>
                <a:latin typeface="微软雅黑"/>
              </a:rPr>
              <a:t>根据学习器的预测结果按正例可能性大小对样例</a:t>
            </a:r>
          </a:p>
          <a:p>
            <a:pPr marL="0" marR="0" lvl="0" indent="0" defTabSz="914400" eaLnBrk="1" fontAlgn="auto" latinLnBrk="0" hangingPunct="1">
              <a:lnSpc>
                <a:spcPts val="2100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zh-CN" altLang="en-US" sz="2004">
                <a:solidFill>
                  <a:srgbClr val="000000"/>
                </a:solidFill>
                <a:latin typeface="微软雅黑"/>
              </a:rPr>
              <a:t>	进行排序，并逐个把样本作为正例进行预测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143638-CE1F-41F6-8A9D-191E73F37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377" y="1086713"/>
            <a:ext cx="6296025" cy="4819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98881" y="4798314"/>
            <a:ext cx="2484121" cy="598933"/>
          </a:xfrm>
          <a:custGeom>
            <a:avLst/>
            <a:gdLst/>
            <a:ahLst/>
            <a:cxnLst/>
            <a:rect l="0" t="0" r="0" b="0"/>
            <a:pathLst>
              <a:path w="2484121" h="598933">
                <a:moveTo>
                  <a:pt x="0" y="598932"/>
                </a:moveTo>
                <a:lnTo>
                  <a:pt x="2484120" y="598932"/>
                </a:lnTo>
                <a:lnTo>
                  <a:pt x="248412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5327141" y="4377690"/>
            <a:ext cx="2484121" cy="598932"/>
          </a:xfrm>
          <a:custGeom>
            <a:avLst/>
            <a:gdLst/>
            <a:ahLst/>
            <a:cxnLst/>
            <a:rect l="0" t="0" r="0" b="0"/>
            <a:pathLst>
              <a:path w="2484121" h="598932">
                <a:moveTo>
                  <a:pt x="0" y="598931"/>
                </a:moveTo>
                <a:lnTo>
                  <a:pt x="2484120" y="598931"/>
                </a:lnTo>
                <a:lnTo>
                  <a:pt x="248412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3BF6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9400" y="1625600"/>
            <a:ext cx="5003800" cy="3784600"/>
          </a:xfrm>
          <a:prstGeom prst="rect">
            <a:avLst/>
          </a:prstGeom>
        </p:spPr>
      </p:pic>
      <p:pic>
        <p:nvPicPr>
          <p:cNvPr id="5" name="图片 4" descr="ws_3BF7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4800" y="4368800"/>
            <a:ext cx="2362200" cy="647700"/>
          </a:xfrm>
          <a:prstGeom prst="rect">
            <a:avLst/>
          </a:prstGeom>
        </p:spPr>
      </p:pic>
      <p:pic>
        <p:nvPicPr>
          <p:cNvPr id="6" name="图片 5" descr="ws_3C07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00" y="5740400"/>
            <a:ext cx="1358900" cy="406400"/>
          </a:xfrm>
          <a:prstGeom prst="rect">
            <a:avLst/>
          </a:prstGeom>
        </p:spPr>
      </p:pic>
      <p:pic>
        <p:nvPicPr>
          <p:cNvPr id="7" name="图片 6" descr="ws_3C08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70100" y="5562600"/>
            <a:ext cx="6667500" cy="774700"/>
          </a:xfrm>
          <a:prstGeom prst="rect">
            <a:avLst/>
          </a:prstGeom>
        </p:spPr>
      </p:pic>
      <p:pic>
        <p:nvPicPr>
          <p:cNvPr id="8" name="图片 7" descr="ws_3C09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97785" y="3230245"/>
            <a:ext cx="1091774" cy="2601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4"/>
              </a:lnSpc>
            </a:pPr>
            <a:r>
              <a:rPr lang="en-US" altLang="zh-CN" sz="2004" i="1">
                <a:solidFill>
                  <a:srgbClr val="FFFF00"/>
                </a:solidFill>
                <a:latin typeface="Calibri"/>
              </a:rPr>
              <a:t>ROC Curve</a:t>
            </a:r>
            <a:endParaRPr lang="zh-CN" altLang="en-US" sz="2004" i="1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1439" y="254510"/>
            <a:ext cx="8159285" cy="29495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389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2796">
                <a:solidFill>
                  <a:srgbClr val="000000"/>
                </a:solidFill>
                <a:latin typeface="Times New Roman"/>
              </a:rPr>
              <a:t>ROC, AUC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3071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2796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CN" sz="2196">
                <a:solidFill>
                  <a:srgbClr val="000000"/>
                </a:solidFill>
                <a:latin typeface="Times New Roman"/>
              </a:rPr>
              <a:t>AUC: </a:t>
            </a:r>
            <a:r>
              <a:rPr lang="en-US" altLang="zh-CN" sz="2196" b="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altLang="zh-CN" sz="2196">
                <a:solidFill>
                  <a:srgbClr val="000000"/>
                </a:solidFill>
                <a:latin typeface="Times New Roman"/>
              </a:rPr>
              <a:t>rea </a:t>
            </a:r>
            <a:r>
              <a:rPr lang="en-US" altLang="zh-CN" sz="2196" b="1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altLang="zh-CN" sz="2196">
                <a:solidFill>
                  <a:srgbClr val="000000"/>
                </a:solidFill>
                <a:latin typeface="Times New Roman"/>
              </a:rPr>
              <a:t>nder the ROC </a:t>
            </a:r>
            <a:r>
              <a:rPr lang="en-US" altLang="zh-CN" sz="2196" b="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altLang="zh-CN" sz="2196">
                <a:solidFill>
                  <a:srgbClr val="000000"/>
                </a:solidFill>
                <a:latin typeface="Times New Roman"/>
              </a:rPr>
              <a:t>urve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196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196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817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2196">
                <a:solidFill>
                  <a:srgbClr val="000000"/>
                </a:solidFill>
                <a:latin typeface="Times New Roman"/>
              </a:rPr>
              <a:t>			</a:t>
            </a:r>
            <a:r>
              <a:rPr lang="en-US" altLang="zh-CN" sz="2196">
                <a:solidFill>
                  <a:srgbClr val="FF0000"/>
                </a:solidFill>
                <a:latin typeface="Times New Roman"/>
              </a:rPr>
              <a:t>ROC </a:t>
            </a:r>
            <a:r>
              <a:rPr lang="en-US" altLang="zh-CN">
                <a:solidFill>
                  <a:srgbClr val="FF0000"/>
                </a:solidFill>
                <a:latin typeface="Times New Roman"/>
              </a:rPr>
              <a:t>(Receiver Operating</a:t>
            </a: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>
                <a:solidFill>
                  <a:srgbClr val="FF0000"/>
                </a:solidFill>
                <a:latin typeface="Times New Roman"/>
              </a:rPr>
              <a:t>			Characteristic) </a:t>
            </a:r>
            <a:r>
              <a:rPr lang="en-US" altLang="zh-CN" sz="2196">
                <a:solidFill>
                  <a:srgbClr val="FF0000"/>
                </a:solidFill>
                <a:latin typeface="Times New Roman"/>
              </a:rPr>
              <a:t>Curve </a:t>
            </a:r>
            <a:r>
              <a:rPr lang="en-US" altLang="zh-CN" sz="1596">
                <a:solidFill>
                  <a:srgbClr val="C00000"/>
                </a:solidFill>
                <a:latin typeface="Times New Roman"/>
              </a:rPr>
              <a:t>[Green</a:t>
            </a:r>
          </a:p>
          <a:p>
            <a:pPr marL="0" marR="0" lvl="0" indent="0" defTabSz="914400" eaLnBrk="1" fontAlgn="auto" latinLnBrk="0" hangingPunct="1">
              <a:lnSpc>
                <a:spcPts val="1916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1596">
                <a:solidFill>
                  <a:srgbClr val="C00000"/>
                </a:solidFill>
                <a:latin typeface="Times New Roman"/>
              </a:rPr>
              <a:t>			&amp; Swets, Book 66; Spackman,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1596">
                <a:solidFill>
                  <a:srgbClr val="C00000"/>
                </a:solidFill>
                <a:latin typeface="Times New Roman"/>
              </a:rPr>
              <a:t>			IWML’89]</a:t>
            </a:r>
          </a:p>
          <a:p>
            <a:pPr marL="0" marR="0" lvl="0" indent="0" defTabSz="914400" eaLnBrk="1" fontAlgn="auto" latinLnBrk="0" hangingPunct="1">
              <a:lnSpc>
                <a:spcPts val="228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1596">
                <a:solidFill>
                  <a:srgbClr val="C00000"/>
                </a:solidFill>
                <a:latin typeface="Times New Roman"/>
              </a:rPr>
              <a:t>		</a:t>
            </a:r>
            <a:r>
              <a:rPr lang="en-US" altLang="zh-CN" sz="2006" i="1">
                <a:solidFill>
                  <a:srgbClr val="FFFF00"/>
                </a:solidFill>
                <a:latin typeface="Calibri"/>
              </a:rPr>
              <a:t>Area Under</a:t>
            </a:r>
            <a:endParaRPr lang="zh-CN" altLang="en-US" sz="2006" i="1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10784" y="3444900"/>
            <a:ext cx="2683170" cy="3121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2"/>
              </a:lnSpc>
            </a:pPr>
            <a:r>
              <a:rPr lang="en-US" altLang="zh-CN" sz="2402" i="1">
                <a:solidFill>
                  <a:srgbClr val="000000"/>
                </a:solidFill>
                <a:latin typeface="Calibri"/>
              </a:rPr>
              <a:t>The bigger, the better</a:t>
            </a:r>
            <a:endParaRPr lang="zh-CN" altLang="en-US" sz="2402" i="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DBD727C-1602-474F-BC65-6A03F0F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579"/>
            <a:ext cx="9144000" cy="625742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5858" y="262432"/>
            <a:ext cx="1655325" cy="8727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389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2796" dirty="0">
                <a:solidFill>
                  <a:srgbClr val="000000"/>
                </a:solidFill>
                <a:latin typeface="Times New Roman"/>
              </a:rPr>
              <a:t>ROC, AUC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59E51E0D-10DB-4890-BC0B-3FB840F23E68}"/>
              </a:ext>
            </a:extLst>
          </p:cNvPr>
          <p:cNvSpPr txBox="1"/>
          <p:nvPr/>
        </p:nvSpPr>
        <p:spPr>
          <a:xfrm>
            <a:off x="264015" y="1037196"/>
            <a:ext cx="7992888" cy="133882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1.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</a:rPr>
              <a:t>分类阈值</a:t>
            </a:r>
            <a:r>
              <a:rPr lang="zh-CN" altLang="en-US" sz="2400" b="1" dirty="0">
                <a:solidFill>
                  <a:srgbClr val="000000"/>
                </a:solidFill>
                <a:latin typeface="微软雅黑"/>
              </a:rPr>
              <a:t>：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很多学习器为测试样本产生一个实值或概率预测，将这个预测值与一个分类阈值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(threshold)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进行比较，若大于阈值则分为正类，否则为反类。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892A5B-D5F7-4B96-B828-6CAD4E396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534423"/>
            <a:ext cx="5472608" cy="389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87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DBD727C-1602-474F-BC65-6A03F0F06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0579"/>
            <a:ext cx="9144000" cy="625742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5858" y="262432"/>
            <a:ext cx="1655325" cy="8727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389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2796" dirty="0">
                <a:solidFill>
                  <a:srgbClr val="000000"/>
                </a:solidFill>
                <a:latin typeface="Times New Roman"/>
              </a:rPr>
              <a:t>ROC, AUC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59E51E0D-10DB-4890-BC0B-3FB840F23E68}"/>
              </a:ext>
            </a:extLst>
          </p:cNvPr>
          <p:cNvSpPr txBox="1"/>
          <p:nvPr/>
        </p:nvSpPr>
        <p:spPr>
          <a:xfrm>
            <a:off x="264015" y="1037196"/>
            <a:ext cx="7992888" cy="4154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2.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</a:rPr>
              <a:t>真正例率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TPR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</a:rPr>
              <a:t>和假正例率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FPR</a:t>
            </a:r>
            <a:endParaRPr lang="zh-CN" altLang="en-US" sz="24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3" name="图片 2" descr="ws_2D09.tmp">
            <a:extLst>
              <a:ext uri="{FF2B5EF4-FFF2-40B4-BE49-F238E27FC236}">
                <a16:creationId xmlns:a16="http://schemas.microsoft.com/office/drawing/2014/main" id="{0B935432-A969-4ED5-941D-B8FD34C2FE29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4109" y="1571788"/>
            <a:ext cx="5092700" cy="2679700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330AAA5-5562-4978-ABEE-DCCB488DBD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15692"/>
              </p:ext>
            </p:extLst>
          </p:nvPr>
        </p:nvGraphicFramePr>
        <p:xfrm>
          <a:off x="831850" y="4649788"/>
          <a:ext cx="23368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8" name="Equation" r:id="rId6" imgW="1015920" imgH="393480" progId="Equation.DSMT4">
                  <p:embed/>
                </p:oleObj>
              </mc:Choice>
              <mc:Fallback>
                <p:oleObj name="Equation" r:id="rId6" imgW="1015920" imgH="3934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11E866BD-AD1E-4835-95EB-4E0E373225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1850" y="4649788"/>
                        <a:ext cx="233680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F7D9E611-2F4B-47D0-A7DC-7867EDDD98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013324"/>
              </p:ext>
            </p:extLst>
          </p:nvPr>
        </p:nvGraphicFramePr>
        <p:xfrm>
          <a:off x="4543425" y="4649788"/>
          <a:ext cx="2395538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9" name="Equation" r:id="rId8" imgW="1041120" imgH="393480" progId="Equation.DSMT4">
                  <p:embed/>
                </p:oleObj>
              </mc:Choice>
              <mc:Fallback>
                <p:oleObj name="Equation" r:id="rId8" imgW="1041120" imgH="39348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5330AAA5-5562-4978-ABEE-DCCB488DBD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43425" y="4649788"/>
                        <a:ext cx="2395538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6689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DBD727C-1602-474F-BC65-6A03F0F06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0579"/>
            <a:ext cx="9144000" cy="625742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5858" y="262432"/>
            <a:ext cx="1655325" cy="8727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389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2796" dirty="0">
                <a:solidFill>
                  <a:srgbClr val="000000"/>
                </a:solidFill>
                <a:latin typeface="Times New Roman"/>
              </a:rPr>
              <a:t>ROC, AUC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D4BB71-DCF4-4208-8CB2-9640F4638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" y="980728"/>
            <a:ext cx="5752091" cy="4094029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B57BBB9-633A-4D1E-844B-ECADECF0DB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129478"/>
              </p:ext>
            </p:extLst>
          </p:nvPr>
        </p:nvGraphicFramePr>
        <p:xfrm>
          <a:off x="6019427" y="251549"/>
          <a:ext cx="23368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2" name="Equation" r:id="rId6" imgW="1015920" imgH="393480" progId="Equation.DSMT4">
                  <p:embed/>
                </p:oleObj>
              </mc:Choice>
              <mc:Fallback>
                <p:oleObj name="Equation" r:id="rId6" imgW="1015920" imgH="39348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5330AAA5-5562-4978-ABEE-DCCB488DBD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19427" y="251549"/>
                        <a:ext cx="233680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C7BDD05-C82D-4132-8FD9-35CCBF6402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344459"/>
              </p:ext>
            </p:extLst>
          </p:nvPr>
        </p:nvGraphicFramePr>
        <p:xfrm>
          <a:off x="6016196" y="1203165"/>
          <a:ext cx="2395538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" name="Equation" r:id="rId8" imgW="1041120" imgH="393480" progId="Equation.DSMT4">
                  <p:embed/>
                </p:oleObj>
              </mc:Choice>
              <mc:Fallback>
                <p:oleObj name="Equation" r:id="rId8" imgW="1041120" imgH="39348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F7D9E611-2F4B-47D0-A7DC-7867EDDD98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16196" y="1203165"/>
                        <a:ext cx="2395538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B8225198-C35F-4E30-A93B-E415DCC605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3888" y="2194969"/>
            <a:ext cx="5572120" cy="461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6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DBD727C-1602-474F-BC65-6A03F0F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579"/>
            <a:ext cx="9144000" cy="625742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5858" y="262432"/>
            <a:ext cx="1655325" cy="8727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389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2796" dirty="0">
                <a:solidFill>
                  <a:srgbClr val="000000"/>
                </a:solidFill>
                <a:latin typeface="Times New Roman"/>
              </a:rPr>
              <a:t>ROC, AUC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685F65-B47D-47E6-9E4B-8C0D72AD0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924376"/>
            <a:ext cx="8546622" cy="481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37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DBD727C-1602-474F-BC65-6A03F0F06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0579"/>
            <a:ext cx="9144000" cy="625742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5858" y="262432"/>
            <a:ext cx="1655325" cy="8727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389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2796" dirty="0">
                <a:solidFill>
                  <a:srgbClr val="000000"/>
                </a:solidFill>
                <a:latin typeface="Times New Roman"/>
              </a:rPr>
              <a:t>ROC, AUC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D4BB71-DCF4-4208-8CB2-9640F4638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" y="980728"/>
            <a:ext cx="5752091" cy="4094029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B57BBB9-633A-4D1E-844B-ECADECF0DB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427" y="251549"/>
          <a:ext cx="23368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6" name="Equation" r:id="rId6" imgW="1015920" imgH="393480" progId="Equation.DSMT4">
                  <p:embed/>
                </p:oleObj>
              </mc:Choice>
              <mc:Fallback>
                <p:oleObj name="Equation" r:id="rId6" imgW="1015920" imgH="3934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B57BBB9-633A-4D1E-844B-ECADECF0DB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19427" y="251549"/>
                        <a:ext cx="233680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C7BDD05-C82D-4132-8FD9-35CCBF6402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6196" y="1203165"/>
          <a:ext cx="2395538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7" name="Equation" r:id="rId8" imgW="1041120" imgH="393480" progId="Equation.DSMT4">
                  <p:embed/>
                </p:oleObj>
              </mc:Choice>
              <mc:Fallback>
                <p:oleObj name="Equation" r:id="rId8" imgW="1041120" imgH="39348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8C7BDD05-C82D-4132-8FD9-35CCBF6402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16196" y="1203165"/>
                        <a:ext cx="2395538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B8225198-C35F-4E30-A93B-E415DCC605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3888" y="2194969"/>
            <a:ext cx="5572120" cy="461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1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DBD727C-1602-474F-BC65-6A03F0F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579"/>
            <a:ext cx="9144000" cy="625742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5858" y="262432"/>
            <a:ext cx="1655325" cy="8727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389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2796" dirty="0">
                <a:solidFill>
                  <a:srgbClr val="000000"/>
                </a:solidFill>
                <a:latin typeface="Times New Roman"/>
              </a:rPr>
              <a:t>ROC, AUC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685F65-B47D-47E6-9E4B-8C0D72AD0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924376"/>
            <a:ext cx="8546622" cy="481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12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DBD727C-1602-474F-BC65-6A03F0F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579"/>
            <a:ext cx="9144000" cy="625742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5858" y="262432"/>
            <a:ext cx="1655325" cy="8727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389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2796" dirty="0">
                <a:solidFill>
                  <a:srgbClr val="000000"/>
                </a:solidFill>
                <a:latin typeface="Times New Roman"/>
              </a:rPr>
              <a:t>ROC, AUC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EE5818-2737-4C27-B9A4-2556D2906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704" y="5519737"/>
            <a:ext cx="4533900" cy="10191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23EE21-E1E4-44CD-9428-63FD76420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7" y="980728"/>
            <a:ext cx="5572120" cy="461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1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3C7E7277-A601-4FB9-A266-099255B1A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1439" y="321726"/>
            <a:ext cx="107721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过拟合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83461" y="357121"/>
            <a:ext cx="124463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/>
              </a:rPr>
              <a:t>(overfitting)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11475" y="256034"/>
            <a:ext cx="1575752" cy="414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en-US" altLang="zh-CN" sz="2796" dirty="0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欠拟合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55769" y="357121"/>
            <a:ext cx="140057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/>
              </a:rPr>
              <a:t>(underfitting)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BF376F45-6126-4223-8A68-FBF17E493151}"/>
              </a:ext>
            </a:extLst>
          </p:cNvPr>
          <p:cNvSpPr txBox="1"/>
          <p:nvPr/>
        </p:nvSpPr>
        <p:spPr>
          <a:xfrm>
            <a:off x="91440" y="953417"/>
            <a:ext cx="8873048" cy="130356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微软雅黑"/>
              </a:rPr>
              <a:t>1.</a:t>
            </a:r>
            <a:r>
              <a:rPr lang="zh-CN" altLang="en-US" sz="2400" dirty="0">
                <a:solidFill>
                  <a:srgbClr val="0000FF"/>
                </a:solidFill>
                <a:latin typeface="微软雅黑"/>
              </a:rPr>
              <a:t>过拟合的问题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如果有非常多的特征，通过学习得到的假设可能能够非常好的适应训练集（代价函数几乎为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0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），但是不能推广到新数据；</a:t>
            </a:r>
            <a:endParaRPr lang="en-US" altLang="zh-CN" sz="2400" dirty="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9720D58B-2D40-4490-A152-EE4E6FBC2756}"/>
              </a:ext>
            </a:extLst>
          </p:cNvPr>
          <p:cNvSpPr txBox="1"/>
          <p:nvPr/>
        </p:nvSpPr>
        <p:spPr>
          <a:xfrm>
            <a:off x="83278" y="2566127"/>
            <a:ext cx="8271832" cy="40588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400" dirty="0">
                <a:latin typeface="微软雅黑"/>
              </a:rPr>
              <a:t>（</a:t>
            </a:r>
            <a:r>
              <a:rPr lang="en-US" altLang="zh-CN" sz="2400" dirty="0">
                <a:latin typeface="微软雅黑"/>
              </a:rPr>
              <a:t>1</a:t>
            </a:r>
            <a:r>
              <a:rPr lang="zh-CN" altLang="en-US" sz="2400" dirty="0">
                <a:latin typeface="微软雅黑"/>
              </a:rPr>
              <a:t>）回归问题的例子</a:t>
            </a:r>
            <a:endParaRPr lang="en-US" altLang="zh-CN" sz="2400" dirty="0">
              <a:latin typeface="微软雅黑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099B49-423C-43A3-B384-63F3FD00CCD4}"/>
              </a:ext>
            </a:extLst>
          </p:cNvPr>
          <p:cNvGrpSpPr/>
          <p:nvPr/>
        </p:nvGrpSpPr>
        <p:grpSpPr>
          <a:xfrm>
            <a:off x="172974" y="3135553"/>
            <a:ext cx="8444409" cy="2151661"/>
            <a:chOff x="609600" y="1549062"/>
            <a:chExt cx="8444409" cy="215166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A543A68-1F99-4982-AD34-1C126E7B8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" y="1596497"/>
              <a:ext cx="7810500" cy="1533525"/>
            </a:xfrm>
            <a:prstGeom prst="rect">
              <a:avLst/>
            </a:prstGeom>
          </p:spPr>
        </p:pic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8D859C6F-A8C1-4F3F-8B29-3FC3DF66858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65" y="3445640"/>
              <a:ext cx="952837" cy="236191"/>
            </a:xfrm>
            <a:prstGeom prst="rect">
              <a:avLst/>
            </a:prstGeom>
          </p:spPr>
        </p:pic>
        <p:pic>
          <p:nvPicPr>
            <p:cNvPr id="15" name="Picture 17">
              <a:extLst>
                <a:ext uri="{FF2B5EF4-FFF2-40B4-BE49-F238E27FC236}">
                  <a16:creationId xmlns:a16="http://schemas.microsoft.com/office/drawing/2014/main" id="{430044CC-CC25-497F-B6CF-C60132F4168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639" y="3445640"/>
              <a:ext cx="1697355" cy="255083"/>
            </a:xfrm>
            <a:prstGeom prst="rect">
              <a:avLst/>
            </a:prstGeom>
          </p:spPr>
        </p:pic>
        <p:graphicFrame>
          <p:nvGraphicFramePr>
            <p:cNvPr id="16" name="Chart 19">
              <a:extLst>
                <a:ext uri="{FF2B5EF4-FFF2-40B4-BE49-F238E27FC236}">
                  <a16:creationId xmlns:a16="http://schemas.microsoft.com/office/drawing/2014/main" id="{29E24B12-5A5E-4727-9B53-A16DCA09733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59653772"/>
                </p:ext>
              </p:extLst>
            </p:nvPr>
          </p:nvGraphicFramePr>
          <p:xfrm>
            <a:off x="830628" y="1549062"/>
            <a:ext cx="1999397" cy="17554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55688B32-0A10-4440-8412-021261CE25E2}"/>
                </a:ext>
              </a:extLst>
            </p:cNvPr>
            <p:cNvSpPr txBox="1"/>
            <p:nvPr/>
          </p:nvSpPr>
          <p:spPr>
            <a:xfrm rot="16200000">
              <a:off x="285542" y="2229058"/>
              <a:ext cx="986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Price</a:t>
              </a:r>
            </a:p>
          </p:txBody>
        </p:sp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E0091325-ACFC-4CE7-9D35-F93452E8BD69}"/>
                </a:ext>
              </a:extLst>
            </p:cNvPr>
            <p:cNvSpPr txBox="1"/>
            <p:nvPr/>
          </p:nvSpPr>
          <p:spPr>
            <a:xfrm>
              <a:off x="1375190" y="3121194"/>
              <a:ext cx="986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Size</a:t>
              </a:r>
            </a:p>
          </p:txBody>
        </p:sp>
        <p:graphicFrame>
          <p:nvGraphicFramePr>
            <p:cNvPr id="19" name="Chart 22">
              <a:extLst>
                <a:ext uri="{FF2B5EF4-FFF2-40B4-BE49-F238E27FC236}">
                  <a16:creationId xmlns:a16="http://schemas.microsoft.com/office/drawing/2014/main" id="{636A970B-2698-4AD6-81A1-82E0CD692BD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01229434"/>
                </p:ext>
              </p:extLst>
            </p:nvPr>
          </p:nvGraphicFramePr>
          <p:xfrm>
            <a:off x="3487004" y="1549062"/>
            <a:ext cx="1999397" cy="17554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73625763-9827-4186-B6C2-D0C57868FAA5}"/>
                </a:ext>
              </a:extLst>
            </p:cNvPr>
            <p:cNvSpPr txBox="1"/>
            <p:nvPr/>
          </p:nvSpPr>
          <p:spPr>
            <a:xfrm rot="16200000">
              <a:off x="2941918" y="2229058"/>
              <a:ext cx="986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Price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87C7F9-67C2-40EF-921C-E446A9371E77}"/>
                </a:ext>
              </a:extLst>
            </p:cNvPr>
            <p:cNvSpPr txBox="1"/>
            <p:nvPr/>
          </p:nvSpPr>
          <p:spPr>
            <a:xfrm>
              <a:off x="4031566" y="3121194"/>
              <a:ext cx="986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Size</a:t>
              </a:r>
            </a:p>
          </p:txBody>
        </p:sp>
        <p:graphicFrame>
          <p:nvGraphicFramePr>
            <p:cNvPr id="22" name="Chart 25">
              <a:extLst>
                <a:ext uri="{FF2B5EF4-FFF2-40B4-BE49-F238E27FC236}">
                  <a16:creationId xmlns:a16="http://schemas.microsoft.com/office/drawing/2014/main" id="{BB0893A4-0A4E-4227-8D76-42004AD7C53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26015811"/>
                </p:ext>
              </p:extLst>
            </p:nvPr>
          </p:nvGraphicFramePr>
          <p:xfrm>
            <a:off x="6306404" y="1552575"/>
            <a:ext cx="1999397" cy="17554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23" name="TextBox 26">
              <a:extLst>
                <a:ext uri="{FF2B5EF4-FFF2-40B4-BE49-F238E27FC236}">
                  <a16:creationId xmlns:a16="http://schemas.microsoft.com/office/drawing/2014/main" id="{00CD28A1-EB05-4460-9C2A-6F83A26A211A}"/>
                </a:ext>
              </a:extLst>
            </p:cNvPr>
            <p:cNvSpPr txBox="1"/>
            <p:nvPr/>
          </p:nvSpPr>
          <p:spPr>
            <a:xfrm rot="16200000">
              <a:off x="5761318" y="2232571"/>
              <a:ext cx="986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Price</a:t>
              </a:r>
            </a:p>
          </p:txBody>
        </p:sp>
        <p:sp>
          <p:nvSpPr>
            <p:cNvPr id="24" name="TextBox 20">
              <a:extLst>
                <a:ext uri="{FF2B5EF4-FFF2-40B4-BE49-F238E27FC236}">
                  <a16:creationId xmlns:a16="http://schemas.microsoft.com/office/drawing/2014/main" id="{8A0FE57D-F5AB-4C32-8448-18B7025EC128}"/>
                </a:ext>
              </a:extLst>
            </p:cNvPr>
            <p:cNvSpPr txBox="1"/>
            <p:nvPr/>
          </p:nvSpPr>
          <p:spPr>
            <a:xfrm>
              <a:off x="6850966" y="3124707"/>
              <a:ext cx="986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Size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275A1D3-8021-4BF1-BFC0-4DB3200660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0060" y="3423359"/>
              <a:ext cx="3033949" cy="235271"/>
            </a:xfrm>
            <a:prstGeom prst="rect">
              <a:avLst/>
            </a:prstGeom>
          </p:spPr>
        </p:pic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E3BBFE83-AA39-4BE0-A72E-C7656CB0DFA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51" y="5605664"/>
            <a:ext cx="7929600" cy="65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1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DBD727C-1602-474F-BC65-6A03F0F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579"/>
            <a:ext cx="9144000" cy="625742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5858" y="262432"/>
            <a:ext cx="3239092" cy="8727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389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2796" dirty="0">
                <a:solidFill>
                  <a:srgbClr val="000000"/>
                </a:solidFill>
                <a:latin typeface="Times New Roman"/>
              </a:rPr>
              <a:t>ROC, AUC, Rank loss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A1A1CA-9274-4902-87DB-EF372BFE1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58" y="1361927"/>
            <a:ext cx="7934325" cy="1028700"/>
          </a:xfrm>
          <a:prstGeom prst="rect">
            <a:avLst/>
          </a:prstGeom>
        </p:spPr>
      </p:pic>
      <p:sp>
        <p:nvSpPr>
          <p:cNvPr id="7" name="TextBox 28">
            <a:extLst>
              <a:ext uri="{FF2B5EF4-FFF2-40B4-BE49-F238E27FC236}">
                <a16:creationId xmlns:a16="http://schemas.microsoft.com/office/drawing/2014/main" id="{A9B007FC-DAB7-4BEE-8429-30A4A26C74E2}"/>
              </a:ext>
            </a:extLst>
          </p:cNvPr>
          <p:cNvSpPr txBox="1"/>
          <p:nvPr/>
        </p:nvSpPr>
        <p:spPr>
          <a:xfrm>
            <a:off x="287295" y="2313276"/>
            <a:ext cx="7992888" cy="4154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假设有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5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对正反例：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A527D0B-65D8-416E-9381-B9CB0FCED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68" y="3029067"/>
            <a:ext cx="8455304" cy="277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77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DBD727C-1602-474F-BC65-6A03F0F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579"/>
            <a:ext cx="9144000" cy="625742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5858" y="262432"/>
            <a:ext cx="3239092" cy="8727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389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2796" dirty="0">
                <a:solidFill>
                  <a:srgbClr val="000000"/>
                </a:solidFill>
                <a:latin typeface="Times New Roman"/>
              </a:rPr>
              <a:t>ROC, AUC, Rank loss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F7AB5E-5F6E-4C8C-A5BD-81EEC172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923" y="2013593"/>
            <a:ext cx="4767089" cy="45473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DCE9E8-7DCA-40FD-A008-952130425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233" y="1723439"/>
            <a:ext cx="5876925" cy="504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34F9E1-37CD-4AC2-A942-48C5A4192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77" y="848520"/>
            <a:ext cx="8721065" cy="89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16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DBD727C-1602-474F-BC65-6A03F0F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579"/>
            <a:ext cx="9144000" cy="625742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5858" y="262432"/>
            <a:ext cx="3239092" cy="8727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389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2796" dirty="0">
                <a:solidFill>
                  <a:srgbClr val="000000"/>
                </a:solidFill>
                <a:latin typeface="Times New Roman"/>
              </a:rPr>
              <a:t>ROC, AUC, Rank loss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DD6C680B-F0B5-453E-A1E6-2AC3AF52C5AF}"/>
              </a:ext>
            </a:extLst>
          </p:cNvPr>
          <p:cNvSpPr txBox="1"/>
          <p:nvPr/>
        </p:nvSpPr>
        <p:spPr>
          <a:xfrm>
            <a:off x="287295" y="1901924"/>
            <a:ext cx="7992888" cy="4154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再考虑另外一种情况，依然有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5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对正反例：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B2EEC7D-6C6B-4E94-B828-F191ADE8A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2" y="2649065"/>
            <a:ext cx="8410578" cy="325527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AE5870-8864-4A2C-BC35-082AF7775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7" y="848520"/>
            <a:ext cx="8721065" cy="89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55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DBD727C-1602-474F-BC65-6A03F0F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579"/>
            <a:ext cx="9144000" cy="625742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5858" y="262432"/>
            <a:ext cx="3239092" cy="8727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389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2796" dirty="0">
                <a:solidFill>
                  <a:srgbClr val="000000"/>
                </a:solidFill>
                <a:latin typeface="Times New Roman"/>
              </a:rPr>
              <a:t>ROC, AUC, Rank loss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427156-E3DD-49AA-A840-5A93DD6C2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1742648"/>
            <a:ext cx="5934075" cy="914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851E95-DE2E-44B8-A41B-4FE066266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076" y="2612777"/>
            <a:ext cx="6136269" cy="40239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4CE678-58BC-4A01-9FB0-8AB27A03C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77" y="848520"/>
            <a:ext cx="8721065" cy="89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54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34DC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5600" y="1663700"/>
            <a:ext cx="5588000" cy="1117600"/>
          </a:xfrm>
          <a:prstGeom prst="rect">
            <a:avLst/>
          </a:prstGeom>
        </p:spPr>
      </p:pic>
      <p:pic>
        <p:nvPicPr>
          <p:cNvPr id="3" name="图片 2" descr="ws_34DD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200" y="3886200"/>
            <a:ext cx="3543300" cy="1092200"/>
          </a:xfrm>
          <a:prstGeom prst="rect">
            <a:avLst/>
          </a:prstGeom>
        </p:spPr>
      </p:pic>
      <p:pic>
        <p:nvPicPr>
          <p:cNvPr id="4" name="图片 3" descr="ws_34EE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8300" y="5207000"/>
            <a:ext cx="7073900" cy="406400"/>
          </a:xfrm>
          <a:prstGeom prst="rect">
            <a:avLst/>
          </a:prstGeom>
        </p:spPr>
      </p:pic>
      <p:pic>
        <p:nvPicPr>
          <p:cNvPr id="5" name="图片 4" descr="ws_34EF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439" y="254510"/>
            <a:ext cx="378309" cy="41107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en-US" altLang="zh-CN" sz="2796" dirty="0">
                <a:solidFill>
                  <a:srgbClr val="000000"/>
                </a:solidFill>
                <a:latin typeface="Times New Roman"/>
              </a:rPr>
              <a:t>F1</a:t>
            </a:r>
            <a:endParaRPr lang="zh-CN" altLang="en-US" sz="2796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1720" y="3234182"/>
            <a:ext cx="4393832" cy="35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/>
              </a:rPr>
              <a:t>若对查准率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/</a:t>
            </a:r>
            <a:r>
              <a:rPr lang="zh-CN" altLang="en-US" sz="2400">
                <a:solidFill>
                  <a:srgbClr val="000000"/>
                </a:solidFill>
                <a:latin typeface="微软雅黑"/>
              </a:rPr>
              <a:t>查全率有不同偏好：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1720" y="1185669"/>
            <a:ext cx="3505832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比 </a:t>
            </a:r>
            <a:r>
              <a:rPr lang="en-US" altLang="zh-CN" sz="2004" dirty="0">
                <a:solidFill>
                  <a:srgbClr val="000000"/>
                </a:solidFill>
                <a:latin typeface="Times New Roman"/>
              </a:rPr>
              <a:t>BEP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更常用的 </a:t>
            </a:r>
            <a:r>
              <a:rPr lang="en-US" altLang="zh-CN" sz="2004" dirty="0">
                <a:solidFill>
                  <a:srgbClr val="000000"/>
                </a:solidFill>
                <a:latin typeface="Times New Roman"/>
              </a:rPr>
              <a:t>F1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度量：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0620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07263" y="3037332"/>
            <a:ext cx="4197097" cy="2944369"/>
          </a:xfrm>
          <a:custGeom>
            <a:avLst/>
            <a:gdLst/>
            <a:ahLst/>
            <a:cxnLst/>
            <a:rect l="0" t="0" r="0" b="0"/>
            <a:pathLst>
              <a:path w="4197097" h="2944369">
                <a:moveTo>
                  <a:pt x="0" y="2944368"/>
                </a:moveTo>
                <a:lnTo>
                  <a:pt x="4197096" y="2944368"/>
                </a:lnTo>
                <a:lnTo>
                  <a:pt x="419709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4782311" y="3029711"/>
            <a:ext cx="4197097" cy="2944369"/>
          </a:xfrm>
          <a:custGeom>
            <a:avLst/>
            <a:gdLst/>
            <a:ahLst/>
            <a:cxnLst/>
            <a:rect l="0" t="0" r="0" b="0"/>
            <a:pathLst>
              <a:path w="4197097" h="2944369">
                <a:moveTo>
                  <a:pt x="0" y="2944368"/>
                </a:moveTo>
                <a:lnTo>
                  <a:pt x="4197096" y="2944368"/>
                </a:lnTo>
                <a:lnTo>
                  <a:pt x="419709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380B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" y="3187700"/>
            <a:ext cx="4229100" cy="2578100"/>
          </a:xfrm>
          <a:prstGeom prst="rect">
            <a:avLst/>
          </a:prstGeom>
        </p:spPr>
      </p:pic>
      <p:pic>
        <p:nvPicPr>
          <p:cNvPr id="5" name="图片 4" descr="ws_380C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99100" y="3200400"/>
            <a:ext cx="2705100" cy="876300"/>
          </a:xfrm>
          <a:prstGeom prst="rect">
            <a:avLst/>
          </a:prstGeom>
        </p:spPr>
      </p:pic>
      <p:pic>
        <p:nvPicPr>
          <p:cNvPr id="6" name="图片 5" descr="ws_380D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37100" y="4102100"/>
            <a:ext cx="4241800" cy="1612900"/>
          </a:xfrm>
          <a:prstGeom prst="rect">
            <a:avLst/>
          </a:prstGeom>
        </p:spPr>
      </p:pic>
      <p:pic>
        <p:nvPicPr>
          <p:cNvPr id="7" name="图片 6" descr="ws_381E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1439" y="256034"/>
            <a:ext cx="7199087" cy="17568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389"/>
              </a:lnSpc>
              <a:buClrTx/>
              <a:buSzTx/>
              <a:buNone/>
              <a:tabLst>
                <a:tab pos="850900" algn="l"/>
                <a:tab pos="1308100" algn="l"/>
              </a:tabLst>
              <a:defRPr/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宏</a:t>
            </a:r>
            <a:r>
              <a:rPr lang="en-US" altLang="zh-CN" sz="2796">
                <a:solidFill>
                  <a:srgbClr val="000000"/>
                </a:solidFill>
                <a:latin typeface="Times New Roman"/>
              </a:rPr>
              <a:t>xx vs. </a:t>
            </a: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微</a:t>
            </a:r>
            <a:r>
              <a:rPr lang="en-US" altLang="zh-CN" sz="2796">
                <a:solidFill>
                  <a:srgbClr val="000000"/>
                </a:solidFill>
                <a:latin typeface="Times New Roman"/>
              </a:rPr>
              <a:t>xx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50900" algn="l"/>
                <a:tab pos="1308100" algn="l"/>
              </a:tabLst>
              <a:defRPr/>
            </a:pPr>
            <a:endParaRPr lang="en-US" altLang="zh-CN" sz="2796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50900" algn="l"/>
                <a:tab pos="1308100" algn="l"/>
              </a:tabLst>
              <a:defRPr/>
            </a:pPr>
            <a:endParaRPr lang="en-US" altLang="zh-CN" sz="2796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50900" algn="l"/>
                <a:tab pos="1308100" algn="l"/>
              </a:tabLst>
              <a:defRPr/>
            </a:pPr>
            <a:endParaRPr lang="en-US" altLang="zh-CN" sz="2796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3709"/>
              </a:lnSpc>
              <a:buClrTx/>
              <a:buSzTx/>
              <a:buNone/>
              <a:tabLst>
                <a:tab pos="850900" algn="l"/>
                <a:tab pos="1308100" algn="l"/>
              </a:tabLst>
              <a:defRPr/>
            </a:pPr>
            <a:r>
              <a:rPr lang="en-US" altLang="zh-CN" sz="2796">
                <a:solidFill>
                  <a:srgbClr val="000000"/>
                </a:solidFill>
                <a:latin typeface="Times New Roman"/>
              </a:rPr>
              <a:t>	</a:t>
            </a:r>
            <a:r>
              <a:rPr lang="zh-CN" altLang="en-US" sz="2402">
                <a:solidFill>
                  <a:srgbClr val="0000FF"/>
                </a:solidFill>
                <a:latin typeface="微软雅黑"/>
              </a:rPr>
              <a:t>若能得到多个混淆矩阵</a:t>
            </a:r>
            <a:r>
              <a:rPr lang="en-US" altLang="zh-CN" sz="2402">
                <a:solidFill>
                  <a:srgbClr val="0000FF"/>
                </a:solidFill>
                <a:latin typeface="Times New Roman"/>
              </a:rPr>
              <a:t>: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50900" algn="l"/>
                <a:tab pos="1308100" algn="l"/>
              </a:tabLst>
              <a:defRPr/>
            </a:pPr>
            <a:endParaRPr lang="en-US" altLang="zh-CN" sz="2402">
              <a:solidFill>
                <a:srgbClr val="0000FF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604"/>
              </a:lnSpc>
              <a:buClrTx/>
              <a:buSzTx/>
              <a:buNone/>
              <a:tabLst>
                <a:tab pos="850900" algn="l"/>
                <a:tab pos="1308100" algn="l"/>
              </a:tabLst>
              <a:defRPr/>
            </a:pPr>
            <a:r>
              <a:rPr lang="en-US" altLang="zh-CN" sz="2402">
                <a:solidFill>
                  <a:srgbClr val="0000FF"/>
                </a:solidFill>
                <a:latin typeface="Times New Roman"/>
              </a:rPr>
              <a:t>		</a:t>
            </a:r>
            <a:r>
              <a:rPr lang="en-US" altLang="zh-CN" sz="2004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004">
                <a:solidFill>
                  <a:srgbClr val="000000"/>
                </a:solidFill>
                <a:latin typeface="微软雅黑"/>
              </a:rPr>
              <a:t>例如多次训练</a:t>
            </a:r>
            <a:r>
              <a:rPr lang="en-US" altLang="zh-CN" sz="2004">
                <a:solidFill>
                  <a:srgbClr val="000000"/>
                </a:solidFill>
                <a:latin typeface="Times New Roman"/>
              </a:rPr>
              <a:t>/</a:t>
            </a:r>
            <a:r>
              <a:rPr lang="zh-CN" altLang="en-US" sz="2004">
                <a:solidFill>
                  <a:srgbClr val="000000"/>
                </a:solidFill>
                <a:latin typeface="微软雅黑"/>
              </a:rPr>
              <a:t>测试的结果，多分类的两两混淆矩阵</a:t>
            </a:r>
            <a:r>
              <a:rPr lang="en-US" altLang="zh-CN" sz="2004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6966" y="2566161"/>
            <a:ext cx="3096489" cy="26353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>
                <a:solidFill>
                  <a:srgbClr val="FF0000"/>
                </a:solidFill>
                <a:latin typeface="微软雅黑"/>
              </a:rPr>
              <a:t>宏</a:t>
            </a:r>
            <a:r>
              <a:rPr lang="en-US" altLang="zh-CN" sz="1596" b="1">
                <a:solidFill>
                  <a:srgbClr val="FF0000"/>
                </a:solidFill>
                <a:latin typeface="Times New Roman"/>
              </a:rPr>
              <a:t>(macro-)</a:t>
            </a:r>
            <a:r>
              <a:rPr lang="zh-CN" altLang="en-US">
                <a:solidFill>
                  <a:srgbClr val="000000"/>
                </a:solidFill>
                <a:latin typeface="微软雅黑"/>
              </a:rPr>
              <a:t>查准率、查全率、</a:t>
            </a:r>
            <a:r>
              <a:rPr lang="en-US" altLang="zh-CN">
                <a:solidFill>
                  <a:srgbClr val="000000"/>
                </a:solidFill>
                <a:latin typeface="Times New Roman"/>
              </a:rPr>
              <a:t>F1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15229" y="2557600"/>
            <a:ext cx="3053208" cy="26359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zh-CN" altLang="en-US" sz="1802">
                <a:solidFill>
                  <a:srgbClr val="FF0000"/>
                </a:solidFill>
                <a:latin typeface="微软雅黑"/>
              </a:rPr>
              <a:t>微</a:t>
            </a:r>
            <a:r>
              <a:rPr lang="en-US" altLang="zh-CN" sz="1598" b="1">
                <a:solidFill>
                  <a:srgbClr val="FF0000"/>
                </a:solidFill>
                <a:latin typeface="Times New Roman"/>
              </a:rPr>
              <a:t>(micro-)</a:t>
            </a:r>
            <a:r>
              <a:rPr lang="zh-CN" altLang="en-US" sz="1802">
                <a:solidFill>
                  <a:srgbClr val="000000"/>
                </a:solidFill>
                <a:latin typeface="微软雅黑"/>
              </a:rPr>
              <a:t>查准率、查全率、</a:t>
            </a:r>
            <a:r>
              <a:rPr lang="en-US" altLang="zh-CN" sz="1802">
                <a:solidFill>
                  <a:srgbClr val="000000"/>
                </a:solidFill>
                <a:latin typeface="Times New Roman"/>
              </a:rPr>
              <a:t>F1</a:t>
            </a:r>
            <a:endParaRPr lang="zh-CN" altLang="en-US" sz="1802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436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5486400" y="2263139"/>
            <a:ext cx="624841" cy="413006"/>
          </a:xfrm>
          <a:custGeom>
            <a:avLst/>
            <a:gdLst/>
            <a:ahLst/>
            <a:cxnLst/>
            <a:rect l="0" t="0" r="0" b="0"/>
            <a:pathLst>
              <a:path w="624841" h="413006">
                <a:moveTo>
                  <a:pt x="0" y="103252"/>
                </a:moveTo>
                <a:lnTo>
                  <a:pt x="418338" y="103252"/>
                </a:lnTo>
                <a:lnTo>
                  <a:pt x="418338" y="0"/>
                </a:lnTo>
                <a:lnTo>
                  <a:pt x="624840" y="206503"/>
                </a:lnTo>
                <a:lnTo>
                  <a:pt x="418338" y="413005"/>
                </a:lnTo>
                <a:lnTo>
                  <a:pt x="418338" y="309753"/>
                </a:lnTo>
                <a:lnTo>
                  <a:pt x="0" y="3097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5500115" y="3249167"/>
            <a:ext cx="624841" cy="413005"/>
          </a:xfrm>
          <a:custGeom>
            <a:avLst/>
            <a:gdLst/>
            <a:ahLst/>
            <a:cxnLst/>
            <a:rect l="0" t="0" r="0" b="0"/>
            <a:pathLst>
              <a:path w="624841" h="413005">
                <a:moveTo>
                  <a:pt x="0" y="103252"/>
                </a:moveTo>
                <a:lnTo>
                  <a:pt x="418338" y="103252"/>
                </a:lnTo>
                <a:lnTo>
                  <a:pt x="418338" y="0"/>
                </a:lnTo>
                <a:lnTo>
                  <a:pt x="624840" y="206503"/>
                </a:lnTo>
                <a:lnTo>
                  <a:pt x="418338" y="413004"/>
                </a:lnTo>
                <a:lnTo>
                  <a:pt x="418338" y="309754"/>
                </a:lnTo>
                <a:lnTo>
                  <a:pt x="0" y="30975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5500115" y="4250435"/>
            <a:ext cx="624841" cy="411481"/>
          </a:xfrm>
          <a:custGeom>
            <a:avLst/>
            <a:gdLst/>
            <a:ahLst/>
            <a:cxnLst/>
            <a:rect l="0" t="0" r="0" b="0"/>
            <a:pathLst>
              <a:path w="624841" h="411481">
                <a:moveTo>
                  <a:pt x="0" y="102870"/>
                </a:moveTo>
                <a:lnTo>
                  <a:pt x="419100" y="102870"/>
                </a:lnTo>
                <a:lnTo>
                  <a:pt x="419100" y="0"/>
                </a:lnTo>
                <a:lnTo>
                  <a:pt x="624840" y="205741"/>
                </a:lnTo>
                <a:lnTo>
                  <a:pt x="419100" y="411480"/>
                </a:lnTo>
                <a:lnTo>
                  <a:pt x="419100" y="308611"/>
                </a:lnTo>
                <a:lnTo>
                  <a:pt x="0" y="30861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ws_42E1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模型选择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40077" y="357121"/>
            <a:ext cx="1821011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>
                <a:solidFill>
                  <a:srgbClr val="000000"/>
                </a:solidFill>
                <a:latin typeface="Times New Roman"/>
              </a:rPr>
              <a:t>(model selection)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9944" y="1258059"/>
            <a:ext cx="2572820" cy="47557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83"/>
              </a:lnSpc>
            </a:pPr>
            <a:r>
              <a:rPr lang="zh-CN" altLang="en-US" sz="3204">
                <a:solidFill>
                  <a:srgbClr val="000000"/>
                </a:solidFill>
                <a:latin typeface="微软雅黑"/>
              </a:rPr>
              <a:t>三个关键问题</a:t>
            </a:r>
            <a:r>
              <a:rPr lang="en-US" altLang="zh-CN" sz="3204">
                <a:solidFill>
                  <a:srgbClr val="000000"/>
                </a:solidFill>
                <a:latin typeface="Times New Roman"/>
              </a:rPr>
              <a:t>:</a:t>
            </a:r>
            <a:endParaRPr lang="zh-CN" altLang="en-US" sz="32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6546" y="2274392"/>
            <a:ext cx="4469172" cy="242374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37"/>
              </a:lnSpc>
            </a:pPr>
            <a:r>
              <a:rPr lang="zh-CN" altLang="en-US" sz="3204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3204">
                <a:solidFill>
                  <a:srgbClr val="000000"/>
                </a:solidFill>
                <a:latin typeface="微软雅黑"/>
              </a:rPr>
              <a:t>如何获得测试结果？</a:t>
            </a: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682"/>
              </a:lnSpc>
            </a:pPr>
            <a:r>
              <a:rPr lang="zh-CN" altLang="en-US" sz="3204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3204">
                <a:solidFill>
                  <a:srgbClr val="000000"/>
                </a:solidFill>
                <a:latin typeface="微软雅黑"/>
              </a:rPr>
              <a:t>如何评估性能优劣？</a:t>
            </a: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680"/>
              </a:lnSpc>
            </a:pPr>
            <a:r>
              <a:rPr lang="zh-CN" altLang="en-US" sz="3206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3206">
                <a:solidFill>
                  <a:srgbClr val="000000"/>
                </a:solidFill>
                <a:latin typeface="微软雅黑"/>
              </a:rPr>
              <a:t>如何判断实质差别？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93509" y="2307879"/>
            <a:ext cx="1436291" cy="23596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评估方法</a:t>
            </a:r>
          </a:p>
          <a:p>
            <a:pPr>
              <a:lnSpc>
                <a:spcPts val="1000"/>
              </a:lnSpc>
            </a:pPr>
            <a:endParaRPr lang="zh-CN" altLang="en-US" sz="2796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761"/>
              </a:lnSpc>
            </a:pPr>
            <a:r>
              <a:rPr lang="zh-CN" altLang="en-US" sz="2798">
                <a:solidFill>
                  <a:srgbClr val="000000"/>
                </a:solidFill>
                <a:latin typeface="微软雅黑"/>
              </a:rPr>
              <a:t>性能度量</a:t>
            </a:r>
          </a:p>
          <a:p>
            <a:pPr>
              <a:lnSpc>
                <a:spcPts val="1000"/>
              </a:lnSpc>
            </a:pPr>
            <a:endParaRPr lang="zh-CN" altLang="en-US" sz="2798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882"/>
              </a:lnSpc>
            </a:pPr>
            <a:r>
              <a:rPr lang="zh-CN" altLang="en-US" sz="2796">
                <a:solidFill>
                  <a:srgbClr val="FF0000"/>
                </a:solidFill>
                <a:latin typeface="微软雅黑"/>
              </a:rPr>
              <a:t>比较检验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439667" y="4549140"/>
            <a:ext cx="969266" cy="585216"/>
          </a:xfrm>
          <a:custGeom>
            <a:avLst/>
            <a:gdLst/>
            <a:ahLst/>
            <a:cxnLst/>
            <a:rect l="0" t="0" r="0" b="0"/>
            <a:pathLst>
              <a:path w="969266" h="585216">
                <a:moveTo>
                  <a:pt x="0" y="146304"/>
                </a:moveTo>
                <a:lnTo>
                  <a:pt x="676656" y="146304"/>
                </a:lnTo>
                <a:lnTo>
                  <a:pt x="676656" y="0"/>
                </a:lnTo>
                <a:lnTo>
                  <a:pt x="969265" y="292607"/>
                </a:lnTo>
                <a:lnTo>
                  <a:pt x="676656" y="585215"/>
                </a:lnTo>
                <a:lnTo>
                  <a:pt x="676656" y="438912"/>
                </a:lnTo>
                <a:lnTo>
                  <a:pt x="0" y="43891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46F7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1439" y="321726"/>
            <a:ext cx="8874224" cy="305211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r>
              <a:rPr lang="zh-CN" altLang="en-US" sz="2796" dirty="0">
                <a:solidFill>
                  <a:srgbClr val="000000"/>
                </a:solidFill>
                <a:latin typeface="微软雅黑"/>
              </a:rPr>
              <a:t>比较检验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909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r>
              <a:rPr lang="zh-CN" altLang="en-US" sz="2796" dirty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在某种度量下取得评估结果后，是否可以直接比较以评判优劣？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998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		</a:t>
            </a:r>
            <a:r>
              <a:rPr lang="en-US" altLang="zh-CN" sz="2400" b="1" dirty="0">
                <a:solidFill>
                  <a:srgbClr val="0000FF"/>
                </a:solidFill>
                <a:latin typeface="Times New Roman"/>
              </a:rPr>
              <a:t>NO !  </a:t>
            </a:r>
            <a:r>
              <a:rPr lang="zh-CN" altLang="en-US" sz="2400" dirty="0">
                <a:solidFill>
                  <a:srgbClr val="0000FF"/>
                </a:solidFill>
                <a:latin typeface="微软雅黑"/>
              </a:rPr>
              <a:t>因为： </a:t>
            </a:r>
            <a:r>
              <a:rPr lang="en-US" altLang="zh-CN" sz="2402" dirty="0">
                <a:solidFill>
                  <a:srgbClr val="000000"/>
                </a:solidFill>
                <a:latin typeface="Times New Roman"/>
              </a:rPr>
              <a:t>•  </a:t>
            </a:r>
            <a:r>
              <a:rPr lang="zh-CN" altLang="en-US" sz="2402" dirty="0">
                <a:solidFill>
                  <a:srgbClr val="000000"/>
                </a:solidFill>
                <a:latin typeface="微软雅黑"/>
              </a:rPr>
              <a:t>测试性能不等于泛化性能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endParaRPr lang="zh-CN" altLang="en-US" sz="2402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082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r>
              <a:rPr lang="zh-CN" altLang="en-US" sz="2402" dirty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• 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测试性能随着测试集的变化而变化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080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• 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很多机器学习算法本身有一定的随机性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41247" y="4565177"/>
            <a:ext cx="2051844" cy="49077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zh-CN" altLang="en-US" sz="3996">
                <a:solidFill>
                  <a:srgbClr val="000000"/>
                </a:solidFill>
                <a:latin typeface="微软雅黑"/>
              </a:rPr>
              <a:t>机器学习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16526" y="4565177"/>
            <a:ext cx="4103688" cy="49077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zh-CN" altLang="en-US" sz="3996">
                <a:solidFill>
                  <a:srgbClr val="000000"/>
                </a:solidFill>
                <a:latin typeface="微软雅黑"/>
              </a:rPr>
              <a:t>“概率近似正确”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588B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07541" y="1878842"/>
            <a:ext cx="5397311" cy="4496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62"/>
              </a:lnSpc>
            </a:pPr>
            <a:r>
              <a:rPr lang="zh-CN" altLang="en-US" sz="3602">
                <a:solidFill>
                  <a:srgbClr val="000000"/>
                </a:solidFill>
                <a:latin typeface="微软雅黑"/>
              </a:rPr>
              <a:t>“误差”包含了哪些因素 </a:t>
            </a:r>
            <a:r>
              <a:rPr lang="en-US" altLang="zh-CN" sz="3602">
                <a:solidFill>
                  <a:srgbClr val="000000"/>
                </a:solidFill>
                <a:latin typeface="微软雅黑"/>
              </a:rPr>
              <a:t>?</a:t>
            </a:r>
            <a:endParaRPr lang="zh-CN" altLang="en-US" sz="36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04517" y="3261197"/>
            <a:ext cx="5745163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79"/>
              </a:lnSpc>
            </a:pPr>
            <a:r>
              <a:rPr lang="zh-CN" altLang="en-US" sz="3204">
                <a:solidFill>
                  <a:srgbClr val="000000"/>
                </a:solidFill>
                <a:latin typeface="微软雅黑"/>
              </a:rPr>
              <a:t>换言之，从机器学习的角度看，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21610" y="3992467"/>
            <a:ext cx="3473708" cy="3986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81"/>
              </a:lnSpc>
            </a:pPr>
            <a:r>
              <a:rPr lang="zh-CN" altLang="en-US" sz="3206">
                <a:solidFill>
                  <a:srgbClr val="000000"/>
                </a:solidFill>
                <a:latin typeface="微软雅黑"/>
              </a:rPr>
              <a:t>“误差”从何而来</a:t>
            </a:r>
            <a:r>
              <a:rPr lang="en-US" altLang="zh-CN" sz="3206">
                <a:solidFill>
                  <a:srgbClr val="000000"/>
                </a:solidFill>
                <a:latin typeface="微软雅黑"/>
              </a:rPr>
              <a:t>?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423665" y="2277617"/>
            <a:ext cx="1327025" cy="1"/>
          </a:xfrm>
          <a:custGeom>
            <a:avLst/>
            <a:gdLst/>
            <a:ahLst/>
            <a:cxnLst/>
            <a:rect l="0" t="0" r="0" b="0"/>
            <a:pathLst>
              <a:path w="1327025" h="1">
                <a:moveTo>
                  <a:pt x="0" y="0"/>
                </a:moveTo>
                <a:lnTo>
                  <a:pt x="1327024" y="0"/>
                </a:lnTo>
              </a:path>
            </a:pathLst>
          </a:cu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1694688" y="2712720"/>
            <a:ext cx="3104389" cy="583692"/>
          </a:xfrm>
          <a:custGeom>
            <a:avLst/>
            <a:gdLst/>
            <a:ahLst/>
            <a:cxnLst/>
            <a:rect l="0" t="0" r="0" b="0"/>
            <a:pathLst>
              <a:path w="3104389" h="583692">
                <a:moveTo>
                  <a:pt x="0" y="583691"/>
                </a:moveTo>
                <a:lnTo>
                  <a:pt x="3104388" y="583691"/>
                </a:lnTo>
                <a:lnTo>
                  <a:pt x="310438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CCC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5045202" y="2247138"/>
            <a:ext cx="1080008" cy="1"/>
          </a:xfrm>
          <a:custGeom>
            <a:avLst/>
            <a:gdLst/>
            <a:ahLst/>
            <a:cxnLst/>
            <a:rect l="0" t="0" r="0" b="0"/>
            <a:pathLst>
              <a:path w="1080008" h="1">
                <a:moveTo>
                  <a:pt x="0" y="0"/>
                </a:moveTo>
                <a:lnTo>
                  <a:pt x="1080007" y="0"/>
                </a:lnTo>
              </a:path>
            </a:pathLst>
          </a:custGeom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892807" y="3503676"/>
            <a:ext cx="4393694" cy="667513"/>
          </a:xfrm>
          <a:custGeom>
            <a:avLst/>
            <a:gdLst/>
            <a:ahLst/>
            <a:cxnLst/>
            <a:rect l="0" t="0" r="0" b="0"/>
            <a:pathLst>
              <a:path w="4393694" h="667513">
                <a:moveTo>
                  <a:pt x="0" y="667512"/>
                </a:moveTo>
                <a:lnTo>
                  <a:pt x="4393693" y="667512"/>
                </a:lnTo>
                <a:lnTo>
                  <a:pt x="4393693" y="0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6422897" y="2250185"/>
            <a:ext cx="360047" cy="1"/>
          </a:xfrm>
          <a:custGeom>
            <a:avLst/>
            <a:gdLst/>
            <a:ahLst/>
            <a:cxnLst/>
            <a:rect l="0" t="0" r="0" b="0"/>
            <a:pathLst>
              <a:path w="360047" h="1">
                <a:moveTo>
                  <a:pt x="0" y="0"/>
                </a:moveTo>
                <a:lnTo>
                  <a:pt x="360046" y="0"/>
                </a:lnTo>
              </a:path>
            </a:pathLst>
          </a:custGeom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5524500" y="4520184"/>
            <a:ext cx="2549653" cy="583693"/>
          </a:xfrm>
          <a:custGeom>
            <a:avLst/>
            <a:gdLst/>
            <a:ahLst/>
            <a:cxnLst/>
            <a:rect l="0" t="0" r="0" b="0"/>
            <a:pathLst>
              <a:path w="2549653" h="583693">
                <a:moveTo>
                  <a:pt x="0" y="583692"/>
                </a:moveTo>
                <a:lnTo>
                  <a:pt x="2549652" y="583692"/>
                </a:lnTo>
                <a:lnTo>
                  <a:pt x="2549652" y="0"/>
                </a:lnTo>
                <a:lnTo>
                  <a:pt x="0" y="0"/>
                </a:lnTo>
                <a:close/>
              </a:path>
            </a:pathLst>
          </a:custGeom>
          <a:solidFill>
            <a:srgbClr val="CCEFDC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352043" y="5466588"/>
            <a:ext cx="8304277" cy="832104"/>
          </a:xfrm>
          <a:custGeom>
            <a:avLst/>
            <a:gdLst/>
            <a:ahLst/>
            <a:cxnLst/>
            <a:rect l="0" t="0" r="0" b="0"/>
            <a:pathLst>
              <a:path w="8304277" h="832104">
                <a:moveTo>
                  <a:pt x="0" y="832103"/>
                </a:moveTo>
                <a:lnTo>
                  <a:pt x="8304276" y="832103"/>
                </a:lnTo>
                <a:lnTo>
                  <a:pt x="8304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ws_5C34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3400" y="1600200"/>
            <a:ext cx="6286500" cy="3543300"/>
          </a:xfrm>
          <a:prstGeom prst="rect">
            <a:avLst/>
          </a:prstGeom>
        </p:spPr>
      </p:pic>
      <p:pic>
        <p:nvPicPr>
          <p:cNvPr id="10" name="图片 9" descr="ws_5C35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1439" y="256034"/>
            <a:ext cx="2273058" cy="414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偏差</a:t>
            </a:r>
            <a:r>
              <a:rPr lang="en-US" altLang="zh-CN" sz="2796">
                <a:solidFill>
                  <a:srgbClr val="000000"/>
                </a:solidFill>
                <a:latin typeface="Times New Roman"/>
              </a:rPr>
              <a:t>-</a:t>
            </a: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方差分解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16377" y="357121"/>
            <a:ext cx="3150414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>
                <a:solidFill>
                  <a:srgbClr val="000000"/>
                </a:solidFill>
                <a:latin typeface="Times New Roman"/>
              </a:rPr>
              <a:t>(bias-variance decomposition)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3275" y="1245690"/>
            <a:ext cx="7840288" cy="27443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912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r>
              <a:rPr lang="zh-CN" altLang="en-US" dirty="0"/>
              <a:t>		</a:t>
            </a:r>
            <a:r>
              <a:rPr lang="zh-CN" altLang="en-US" sz="2402" dirty="0">
                <a:solidFill>
                  <a:srgbClr val="000000"/>
                </a:solidFill>
                <a:latin typeface="微软雅黑"/>
              </a:rPr>
              <a:t>对回归任务，泛化误差可通过“偏差</a:t>
            </a:r>
            <a:r>
              <a:rPr lang="en-US" altLang="zh-CN" sz="2402" dirty="0">
                <a:solidFill>
                  <a:srgbClr val="000000"/>
                </a:solidFill>
                <a:latin typeface="Times New Roman"/>
              </a:rPr>
              <a:t>-</a:t>
            </a:r>
            <a:r>
              <a:rPr lang="zh-CN" altLang="en-US" sz="2402" dirty="0">
                <a:solidFill>
                  <a:srgbClr val="000000"/>
                </a:solidFill>
                <a:latin typeface="微软雅黑"/>
              </a:rPr>
              <a:t>方差分解”拆解为：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2402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2402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2402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2402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2402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2402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2402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2402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2402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638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r>
              <a:rPr lang="zh-CN" altLang="en-US" sz="1404" dirty="0">
                <a:solidFill>
                  <a:srgbClr val="FF0000"/>
                </a:solidFill>
                <a:latin typeface="微软雅黑"/>
              </a:rPr>
              <a:t>期望输出与真实</a:t>
            </a:r>
          </a:p>
          <a:p>
            <a:pPr marL="0" marR="0" lvl="0" indent="0" defTabSz="914400" eaLnBrk="1" fontAlgn="auto" latinLnBrk="0" hangingPunct="1">
              <a:lnSpc>
                <a:spcPts val="1646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r>
              <a:rPr lang="zh-CN" altLang="en-US" sz="1404" dirty="0">
                <a:solidFill>
                  <a:srgbClr val="FF0000"/>
                </a:solidFill>
                <a:latin typeface="微软雅黑"/>
              </a:rPr>
              <a:t>输出的差别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1404" dirty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1404" dirty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1404" dirty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596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r>
              <a:rPr lang="zh-CN" altLang="en-US" sz="1404" dirty="0">
                <a:solidFill>
                  <a:srgbClr val="FF0000"/>
                </a:solidFill>
                <a:latin typeface="微软雅黑"/>
              </a:rPr>
              <a:t>	</a:t>
            </a:r>
            <a:r>
              <a:rPr lang="zh-CN" altLang="en-US" sz="1404" dirty="0">
                <a:solidFill>
                  <a:srgbClr val="0000FF"/>
                </a:solidFill>
                <a:latin typeface="微软雅黑"/>
              </a:rPr>
              <a:t>同样大小的训练集</a:t>
            </a:r>
          </a:p>
          <a:p>
            <a:pPr marL="0" marR="0" lvl="0" indent="0" defTabSz="914400" eaLnBrk="1" fontAlgn="auto" latinLnBrk="0" hangingPunct="1">
              <a:lnSpc>
                <a:spcPts val="168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r>
              <a:rPr lang="zh-CN" altLang="en-US" sz="1404" dirty="0">
                <a:solidFill>
                  <a:srgbClr val="0000FF"/>
                </a:solidFill>
                <a:latin typeface="微软雅黑"/>
              </a:rPr>
              <a:t>	的变动，所导致的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36804" y="4009739"/>
            <a:ext cx="718145" cy="17953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2"/>
              </a:lnSpc>
            </a:pPr>
            <a:r>
              <a:rPr lang="zh-CN" altLang="en-US" sz="1406">
                <a:solidFill>
                  <a:srgbClr val="0000FF"/>
                </a:solidFill>
                <a:latin typeface="微软雅黑"/>
              </a:rPr>
              <a:t>性能变化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905243" y="3996019"/>
            <a:ext cx="1436291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>
                <a:solidFill>
                  <a:srgbClr val="00B050"/>
                </a:solidFill>
                <a:latin typeface="微软雅黑"/>
              </a:rPr>
              <a:t>训练样本的标记与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2959" y="4324778"/>
            <a:ext cx="8002191" cy="188513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349"/>
              </a:lnSpc>
              <a:buClrTx/>
              <a:buSzTx/>
              <a:buNone/>
              <a:tabLst>
                <a:tab pos="2336800" algn="l"/>
                <a:tab pos="6464300" algn="l"/>
              </a:tabLst>
              <a:defRPr/>
            </a:pPr>
            <a:r>
              <a:rPr lang="zh-CN" altLang="en-US" dirty="0"/>
              <a:t>		</a:t>
            </a:r>
            <a:r>
              <a:rPr lang="zh-CN" altLang="en-US" sz="1404" dirty="0">
                <a:solidFill>
                  <a:srgbClr val="00B050"/>
                </a:solidFill>
                <a:latin typeface="微软雅黑"/>
              </a:rPr>
              <a:t>真实标记有区别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336800" algn="l"/>
                <a:tab pos="6464300" algn="l"/>
              </a:tabLst>
              <a:defRPr/>
            </a:pPr>
            <a:endParaRPr lang="zh-CN" altLang="en-US" sz="1404" dirty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336800" algn="l"/>
                <a:tab pos="6464300" algn="l"/>
              </a:tabLst>
              <a:defRPr/>
            </a:pPr>
            <a:endParaRPr lang="zh-CN" altLang="en-US" sz="1404" dirty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535"/>
              </a:lnSpc>
              <a:buClrTx/>
              <a:buSzTx/>
              <a:buNone/>
              <a:tabLst>
                <a:tab pos="2336800" algn="l"/>
                <a:tab pos="6464300" algn="l"/>
              </a:tabLst>
              <a:defRPr/>
            </a:pPr>
            <a:r>
              <a:rPr lang="zh-CN" altLang="en-US" sz="1404" dirty="0">
                <a:solidFill>
                  <a:srgbClr val="00B050"/>
                </a:solidFill>
                <a:latin typeface="微软雅黑"/>
              </a:rPr>
              <a:t>	</a:t>
            </a:r>
            <a:endParaRPr lang="en-US" altLang="zh-CN" sz="1404" dirty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535"/>
              </a:lnSpc>
              <a:buClrTx/>
              <a:buSzTx/>
              <a:buNone/>
              <a:tabLst>
                <a:tab pos="2336800" algn="l"/>
                <a:tab pos="6464300" algn="l"/>
              </a:tabLst>
              <a:defRPr/>
            </a:pPr>
            <a:endParaRPr lang="zh-CN" altLang="en-US" sz="1404" dirty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336800" algn="l"/>
                <a:tab pos="6464300" algn="l"/>
              </a:tabLst>
              <a:defRPr/>
            </a:pPr>
            <a:endParaRPr lang="zh-CN" altLang="en-US" sz="1404" dirty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336800" algn="l"/>
                <a:tab pos="6464300" algn="l"/>
              </a:tabLst>
              <a:defRPr/>
            </a:pPr>
            <a:endParaRPr lang="zh-CN" altLang="en-US" sz="1404" dirty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336800" algn="l"/>
                <a:tab pos="6464300" algn="l"/>
              </a:tabLst>
              <a:defRPr/>
            </a:pPr>
            <a:endParaRPr lang="zh-CN" altLang="en-US" sz="1404" dirty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592"/>
              </a:lnSpc>
              <a:buClrTx/>
              <a:buSzTx/>
              <a:buNone/>
              <a:tabLst>
                <a:tab pos="2336800" algn="l"/>
                <a:tab pos="6464300" algn="l"/>
              </a:tabLst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泛化性能是由</a:t>
            </a:r>
            <a:r>
              <a:rPr lang="zh-CN" altLang="en-US" sz="2400" dirty="0">
                <a:solidFill>
                  <a:srgbClr val="FF0000"/>
                </a:solidFill>
                <a:latin typeface="微软雅黑"/>
              </a:rPr>
              <a:t>学习算法的能力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、</a:t>
            </a:r>
            <a:r>
              <a:rPr lang="zh-CN" altLang="en-US" sz="2400" dirty="0">
                <a:solidFill>
                  <a:srgbClr val="0000FF"/>
                </a:solidFill>
                <a:latin typeface="微软雅黑"/>
              </a:rPr>
              <a:t>数据的充分性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以及</a:t>
            </a:r>
            <a:r>
              <a:rPr lang="zh-CN" altLang="en-US" sz="2400" dirty="0">
                <a:solidFill>
                  <a:srgbClr val="00B050"/>
                </a:solidFill>
                <a:latin typeface="微软雅黑"/>
              </a:rPr>
              <a:t>学习任务</a:t>
            </a:r>
          </a:p>
          <a:p>
            <a:pPr marL="0" marR="0" lvl="0" indent="0" defTabSz="914400" eaLnBrk="1" fontAlgn="auto" latinLnBrk="0" hangingPunct="1">
              <a:lnSpc>
                <a:spcPts val="2808"/>
              </a:lnSpc>
              <a:buClrTx/>
              <a:buSzTx/>
              <a:buNone/>
              <a:tabLst>
                <a:tab pos="2336800" algn="l"/>
                <a:tab pos="6464300" algn="l"/>
              </a:tabLst>
              <a:defRPr/>
            </a:pPr>
            <a:r>
              <a:rPr lang="zh-CN" altLang="en-US" sz="2400" dirty="0">
                <a:solidFill>
                  <a:srgbClr val="00B050"/>
                </a:solidFill>
                <a:latin typeface="微软雅黑"/>
              </a:rPr>
              <a:t>本身的难度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共同决定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图片 151">
            <a:extLst>
              <a:ext uri="{FF2B5EF4-FFF2-40B4-BE49-F238E27FC236}">
                <a16:creationId xmlns:a16="http://schemas.microsoft.com/office/drawing/2014/main" id="{532F19C5-4216-49FC-A22C-0AD756A3F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1439" y="321726"/>
            <a:ext cx="107721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过拟合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83461" y="357121"/>
            <a:ext cx="124463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/>
              </a:rPr>
              <a:t>(overfitting)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11475" y="256034"/>
            <a:ext cx="1575752" cy="414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en-US" altLang="zh-CN" sz="2796" dirty="0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欠拟合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55769" y="357121"/>
            <a:ext cx="140057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/>
              </a:rPr>
              <a:t>(underfitting)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9720D58B-2D40-4490-A152-EE4E6FBC2756}"/>
              </a:ext>
            </a:extLst>
          </p:cNvPr>
          <p:cNvSpPr txBox="1"/>
          <p:nvPr/>
        </p:nvSpPr>
        <p:spPr>
          <a:xfrm>
            <a:off x="90063" y="990181"/>
            <a:ext cx="8271832" cy="40588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400" dirty="0">
                <a:latin typeface="微软雅黑"/>
              </a:rPr>
              <a:t>（</a:t>
            </a:r>
            <a:r>
              <a:rPr lang="en-US" altLang="zh-CN" sz="2400" dirty="0">
                <a:latin typeface="微软雅黑"/>
              </a:rPr>
              <a:t>2</a:t>
            </a:r>
            <a:r>
              <a:rPr lang="zh-CN" altLang="en-US" sz="2400" dirty="0">
                <a:latin typeface="微软雅黑"/>
              </a:rPr>
              <a:t>）分类问题的例子</a:t>
            </a:r>
            <a:endParaRPr lang="en-US" altLang="zh-CN" sz="2400" dirty="0">
              <a:latin typeface="微软雅黑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1B63746-CA7C-4739-B348-A79264B4A7CA}"/>
              </a:ext>
            </a:extLst>
          </p:cNvPr>
          <p:cNvGrpSpPr/>
          <p:nvPr/>
        </p:nvGrpSpPr>
        <p:grpSpPr>
          <a:xfrm>
            <a:off x="114376" y="1696956"/>
            <a:ext cx="8915247" cy="3464088"/>
            <a:chOff x="-1" y="1434676"/>
            <a:chExt cx="8915247" cy="3464088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2ADCF4E-968D-4C04-9587-FCE60AA70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" y="1434676"/>
              <a:ext cx="8778835" cy="2314575"/>
            </a:xfrm>
            <a:prstGeom prst="rect">
              <a:avLst/>
            </a:prstGeom>
          </p:spPr>
        </p:pic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EBD4B586-D457-4D81-8039-7227193E044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997" y="4002291"/>
              <a:ext cx="3018978" cy="251737"/>
            </a:xfrm>
            <a:prstGeom prst="rect">
              <a:avLst/>
            </a:prstGeom>
          </p:spPr>
        </p:pic>
        <p:sp>
          <p:nvSpPr>
            <p:cNvPr id="33" name="TextBox 29">
              <a:extLst>
                <a:ext uri="{FF2B5EF4-FFF2-40B4-BE49-F238E27FC236}">
                  <a16:creationId xmlns:a16="http://schemas.microsoft.com/office/drawing/2014/main" id="{BD85D378-FA6B-4732-8B95-6647B629F39C}"/>
                </a:ext>
              </a:extLst>
            </p:cNvPr>
            <p:cNvSpPr txBox="1"/>
            <p:nvPr/>
          </p:nvSpPr>
          <p:spPr>
            <a:xfrm>
              <a:off x="228601" y="4299296"/>
              <a:ext cx="27690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(    = sigmoid function)</a:t>
              </a:r>
            </a:p>
          </p:txBody>
        </p:sp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7DF94797-E33C-4E53-B302-5953166B237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76" y="4489825"/>
              <a:ext cx="106880" cy="148254"/>
            </a:xfrm>
            <a:prstGeom prst="rect">
              <a:avLst/>
            </a:prstGeom>
          </p:spPr>
        </p:pic>
        <p:pic>
          <p:nvPicPr>
            <p:cNvPr id="35" name="Picture 6">
              <a:extLst>
                <a:ext uri="{FF2B5EF4-FFF2-40B4-BE49-F238E27FC236}">
                  <a16:creationId xmlns:a16="http://schemas.microsoft.com/office/drawing/2014/main" id="{43BCD43C-A6EF-48CF-AD84-04A9448D375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916" y="3996934"/>
              <a:ext cx="2126168" cy="901830"/>
            </a:xfrm>
            <a:prstGeom prst="rect">
              <a:avLst/>
            </a:prstGeom>
          </p:spPr>
        </p:pic>
        <p:pic>
          <p:nvPicPr>
            <p:cNvPr id="36" name="Picture 9">
              <a:extLst>
                <a:ext uri="{FF2B5EF4-FFF2-40B4-BE49-F238E27FC236}">
                  <a16:creationId xmlns:a16="http://schemas.microsoft.com/office/drawing/2014/main" id="{190EF45F-B254-4E2A-B3DF-E66ECF870D44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896" y="3951556"/>
              <a:ext cx="2785350" cy="901830"/>
            </a:xfrm>
            <a:prstGeom prst="rect">
              <a:avLst/>
            </a:prstGeom>
          </p:spPr>
        </p:pic>
        <p:grpSp>
          <p:nvGrpSpPr>
            <p:cNvPr id="37" name="Group 4">
              <a:extLst>
                <a:ext uri="{FF2B5EF4-FFF2-40B4-BE49-F238E27FC236}">
                  <a16:creationId xmlns:a16="http://schemas.microsoft.com/office/drawing/2014/main" id="{E6C4D9C8-A44B-43E7-AFDD-A8EF5ADA545F}"/>
                </a:ext>
              </a:extLst>
            </p:cNvPr>
            <p:cNvGrpSpPr/>
            <p:nvPr/>
          </p:nvGrpSpPr>
          <p:grpSpPr>
            <a:xfrm>
              <a:off x="306552" y="1646492"/>
              <a:ext cx="2542757" cy="2287424"/>
              <a:chOff x="306551" y="789242"/>
              <a:chExt cx="2542757" cy="2287424"/>
            </a:xfrm>
          </p:grpSpPr>
          <p:grpSp>
            <p:nvGrpSpPr>
              <p:cNvPr id="114" name="Group 14">
                <a:extLst>
                  <a:ext uri="{FF2B5EF4-FFF2-40B4-BE49-F238E27FC236}">
                    <a16:creationId xmlns:a16="http://schemas.microsoft.com/office/drawing/2014/main" id="{DE34BD43-3152-4FD9-82E5-1D3A98A63A33}"/>
                  </a:ext>
                </a:extLst>
              </p:cNvPr>
              <p:cNvGrpSpPr/>
              <p:nvPr/>
            </p:nvGrpSpPr>
            <p:grpSpPr>
              <a:xfrm>
                <a:off x="306551" y="876401"/>
                <a:ext cx="2485587" cy="2200265"/>
                <a:chOff x="306551" y="747415"/>
                <a:chExt cx="2485587" cy="2200265"/>
              </a:xfrm>
            </p:grpSpPr>
            <p:sp>
              <p:nvSpPr>
                <p:cNvPr id="118" name="Oval 34">
                  <a:extLst>
                    <a:ext uri="{FF2B5EF4-FFF2-40B4-BE49-F238E27FC236}">
                      <a16:creationId xmlns:a16="http://schemas.microsoft.com/office/drawing/2014/main" id="{C6CECA31-2D94-4343-8431-428891A2095B}"/>
                    </a:ext>
                  </a:extLst>
                </p:cNvPr>
                <p:cNvSpPr/>
                <p:nvPr/>
              </p:nvSpPr>
              <p:spPr>
                <a:xfrm>
                  <a:off x="1204258" y="1221210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9" name="Oval 35">
                  <a:extLst>
                    <a:ext uri="{FF2B5EF4-FFF2-40B4-BE49-F238E27FC236}">
                      <a16:creationId xmlns:a16="http://schemas.microsoft.com/office/drawing/2014/main" id="{2B0E9843-42F5-4ACC-BD1A-D6F20AF5B793}"/>
                    </a:ext>
                  </a:extLst>
                </p:cNvPr>
                <p:cNvSpPr/>
                <p:nvPr/>
              </p:nvSpPr>
              <p:spPr>
                <a:xfrm>
                  <a:off x="1750444" y="947671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0" name="Oval 36">
                  <a:extLst>
                    <a:ext uri="{FF2B5EF4-FFF2-40B4-BE49-F238E27FC236}">
                      <a16:creationId xmlns:a16="http://schemas.microsoft.com/office/drawing/2014/main" id="{0AB49242-CB7B-4BEB-B064-13606C3735C8}"/>
                    </a:ext>
                  </a:extLst>
                </p:cNvPr>
                <p:cNvSpPr/>
                <p:nvPr/>
              </p:nvSpPr>
              <p:spPr>
                <a:xfrm>
                  <a:off x="1359948" y="1523393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Oval 37">
                  <a:extLst>
                    <a:ext uri="{FF2B5EF4-FFF2-40B4-BE49-F238E27FC236}">
                      <a16:creationId xmlns:a16="http://schemas.microsoft.com/office/drawing/2014/main" id="{B981413C-E769-4A45-9335-1AC69E296D74}"/>
                    </a:ext>
                  </a:extLst>
                </p:cNvPr>
                <p:cNvSpPr/>
                <p:nvPr/>
              </p:nvSpPr>
              <p:spPr>
                <a:xfrm>
                  <a:off x="1530346" y="773723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Cross 38">
                  <a:extLst>
                    <a:ext uri="{FF2B5EF4-FFF2-40B4-BE49-F238E27FC236}">
                      <a16:creationId xmlns:a16="http://schemas.microsoft.com/office/drawing/2014/main" id="{22811A42-F490-4764-810C-13B05589EDF0}"/>
                    </a:ext>
                  </a:extLst>
                </p:cNvPr>
                <p:cNvSpPr/>
                <p:nvPr/>
              </p:nvSpPr>
              <p:spPr>
                <a:xfrm rot="2734294">
                  <a:off x="1032913" y="2222912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Cross 39">
                  <a:extLst>
                    <a:ext uri="{FF2B5EF4-FFF2-40B4-BE49-F238E27FC236}">
                      <a16:creationId xmlns:a16="http://schemas.microsoft.com/office/drawing/2014/main" id="{2EB28C20-4CC0-410B-B1A0-25044E84A07E}"/>
                    </a:ext>
                  </a:extLst>
                </p:cNvPr>
                <p:cNvSpPr/>
                <p:nvPr/>
              </p:nvSpPr>
              <p:spPr>
                <a:xfrm rot="2734294">
                  <a:off x="1032913" y="1531448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Cross 40">
                  <a:extLst>
                    <a:ext uri="{FF2B5EF4-FFF2-40B4-BE49-F238E27FC236}">
                      <a16:creationId xmlns:a16="http://schemas.microsoft.com/office/drawing/2014/main" id="{E1A7F7E8-B9A6-4B24-B53D-591E99CCD981}"/>
                    </a:ext>
                  </a:extLst>
                </p:cNvPr>
                <p:cNvSpPr/>
                <p:nvPr/>
              </p:nvSpPr>
              <p:spPr>
                <a:xfrm rot="2734294">
                  <a:off x="1262879" y="1954417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Cross 41">
                  <a:extLst>
                    <a:ext uri="{FF2B5EF4-FFF2-40B4-BE49-F238E27FC236}">
                      <a16:creationId xmlns:a16="http://schemas.microsoft.com/office/drawing/2014/main" id="{A52A50FF-89C8-4350-BEB9-2E0B1B080585}"/>
                    </a:ext>
                  </a:extLst>
                </p:cNvPr>
                <p:cNvSpPr/>
                <p:nvPr/>
              </p:nvSpPr>
              <p:spPr>
                <a:xfrm rot="2734294">
                  <a:off x="936841" y="1939311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TextBox 42">
                  <a:extLst>
                    <a:ext uri="{FF2B5EF4-FFF2-40B4-BE49-F238E27FC236}">
                      <a16:creationId xmlns:a16="http://schemas.microsoft.com/office/drawing/2014/main" id="{7BF2D4B7-9F9C-4801-B939-E3BF0491A7CD}"/>
                    </a:ext>
                  </a:extLst>
                </p:cNvPr>
                <p:cNvSpPr txBox="1"/>
                <p:nvPr/>
              </p:nvSpPr>
              <p:spPr>
                <a:xfrm>
                  <a:off x="1546700" y="2578348"/>
                  <a:ext cx="362600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x</a:t>
                  </a:r>
                  <a:r>
                    <a:rPr lang="en-US" baseline="-25000" dirty="0"/>
                    <a:t>1</a:t>
                  </a:r>
                </a:p>
              </p:txBody>
            </p:sp>
            <p:sp>
              <p:nvSpPr>
                <p:cNvPr id="127" name="TextBox 43">
                  <a:extLst>
                    <a:ext uri="{FF2B5EF4-FFF2-40B4-BE49-F238E27FC236}">
                      <a16:creationId xmlns:a16="http://schemas.microsoft.com/office/drawing/2014/main" id="{B9FB7054-37F7-4A9D-A309-407284FD5100}"/>
                    </a:ext>
                  </a:extLst>
                </p:cNvPr>
                <p:cNvSpPr txBox="1"/>
                <p:nvPr/>
              </p:nvSpPr>
              <p:spPr>
                <a:xfrm>
                  <a:off x="306551" y="1202476"/>
                  <a:ext cx="362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x</a:t>
                  </a:r>
                  <a:r>
                    <a:rPr lang="en-US" baseline="-25000" dirty="0"/>
                    <a:t>2</a:t>
                  </a:r>
                </a:p>
              </p:txBody>
            </p:sp>
            <p:cxnSp>
              <p:nvCxnSpPr>
                <p:cNvPr id="128" name="Straight Arrow Connector 44">
                  <a:extLst>
                    <a:ext uri="{FF2B5EF4-FFF2-40B4-BE49-F238E27FC236}">
                      <a16:creationId xmlns:a16="http://schemas.microsoft.com/office/drawing/2014/main" id="{701E07DC-CAD6-4586-AF31-06FD2F6070D9}"/>
                    </a:ext>
                  </a:extLst>
                </p:cNvPr>
                <p:cNvCxnSpPr/>
                <p:nvPr/>
              </p:nvCxnSpPr>
              <p:spPr>
                <a:xfrm flipV="1">
                  <a:off x="669151" y="747415"/>
                  <a:ext cx="0" cy="1995680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45">
                  <a:extLst>
                    <a:ext uri="{FF2B5EF4-FFF2-40B4-BE49-F238E27FC236}">
                      <a16:creationId xmlns:a16="http://schemas.microsoft.com/office/drawing/2014/main" id="{C7B4C15A-A601-43AE-A4AA-E9B5EF2DCB03}"/>
                    </a:ext>
                  </a:extLst>
                </p:cNvPr>
                <p:cNvCxnSpPr/>
                <p:nvPr/>
              </p:nvCxnSpPr>
              <p:spPr>
                <a:xfrm>
                  <a:off x="560369" y="2589944"/>
                  <a:ext cx="2231769" cy="0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Cross 46">
                  <a:extLst>
                    <a:ext uri="{FF2B5EF4-FFF2-40B4-BE49-F238E27FC236}">
                      <a16:creationId xmlns:a16="http://schemas.microsoft.com/office/drawing/2014/main" id="{24E094D5-CFA1-44BD-B82F-D43ADC98F455}"/>
                    </a:ext>
                  </a:extLst>
                </p:cNvPr>
                <p:cNvSpPr/>
                <p:nvPr/>
              </p:nvSpPr>
              <p:spPr>
                <a:xfrm rot="2734294">
                  <a:off x="1359601" y="2272086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1" name="Cross 47">
                  <a:extLst>
                    <a:ext uri="{FF2B5EF4-FFF2-40B4-BE49-F238E27FC236}">
                      <a16:creationId xmlns:a16="http://schemas.microsoft.com/office/drawing/2014/main" id="{F7EC8100-632F-46BE-A8BE-A49F21B9098A}"/>
                    </a:ext>
                  </a:extLst>
                </p:cNvPr>
                <p:cNvSpPr/>
                <p:nvPr/>
              </p:nvSpPr>
              <p:spPr>
                <a:xfrm rot="2734294">
                  <a:off x="1732921" y="2058784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2" name="Cross 48">
                  <a:extLst>
                    <a:ext uri="{FF2B5EF4-FFF2-40B4-BE49-F238E27FC236}">
                      <a16:creationId xmlns:a16="http://schemas.microsoft.com/office/drawing/2014/main" id="{04953D31-DEFE-4019-ACE7-62DBA9CE8A0B}"/>
                    </a:ext>
                  </a:extLst>
                </p:cNvPr>
                <p:cNvSpPr/>
                <p:nvPr/>
              </p:nvSpPr>
              <p:spPr>
                <a:xfrm rot="2734294">
                  <a:off x="2044914" y="2272086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3" name="Cross 49">
                  <a:extLst>
                    <a:ext uri="{FF2B5EF4-FFF2-40B4-BE49-F238E27FC236}">
                      <a16:creationId xmlns:a16="http://schemas.microsoft.com/office/drawing/2014/main" id="{F809B675-D3ED-4EC2-8640-0D5AFAFAEB43}"/>
                    </a:ext>
                  </a:extLst>
                </p:cNvPr>
                <p:cNvSpPr/>
                <p:nvPr/>
              </p:nvSpPr>
              <p:spPr>
                <a:xfrm rot="2734294">
                  <a:off x="2031520" y="1989147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4" name="Cross 50">
                  <a:extLst>
                    <a:ext uri="{FF2B5EF4-FFF2-40B4-BE49-F238E27FC236}">
                      <a16:creationId xmlns:a16="http://schemas.microsoft.com/office/drawing/2014/main" id="{738DB74A-CB5F-4745-B9FC-AA72B3037866}"/>
                    </a:ext>
                  </a:extLst>
                </p:cNvPr>
                <p:cNvSpPr/>
                <p:nvPr/>
              </p:nvSpPr>
              <p:spPr>
                <a:xfrm rot="2734294">
                  <a:off x="2366221" y="1985603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Cross 51">
                  <a:extLst>
                    <a:ext uri="{FF2B5EF4-FFF2-40B4-BE49-F238E27FC236}">
                      <a16:creationId xmlns:a16="http://schemas.microsoft.com/office/drawing/2014/main" id="{417D417D-D9A5-4251-9D9C-6D19863B168F}"/>
                    </a:ext>
                  </a:extLst>
                </p:cNvPr>
                <p:cNvSpPr/>
                <p:nvPr/>
              </p:nvSpPr>
              <p:spPr>
                <a:xfrm rot="2734294">
                  <a:off x="2201001" y="1496815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Cross 52">
                  <a:extLst>
                    <a:ext uri="{FF2B5EF4-FFF2-40B4-BE49-F238E27FC236}">
                      <a16:creationId xmlns:a16="http://schemas.microsoft.com/office/drawing/2014/main" id="{4E8140EE-21F2-4395-A481-C4506A729845}"/>
                    </a:ext>
                  </a:extLst>
                </p:cNvPr>
                <p:cNvSpPr/>
                <p:nvPr/>
              </p:nvSpPr>
              <p:spPr>
                <a:xfrm rot="2734294">
                  <a:off x="1637830" y="1512253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Cross 53">
                  <a:extLst>
                    <a:ext uri="{FF2B5EF4-FFF2-40B4-BE49-F238E27FC236}">
                      <a16:creationId xmlns:a16="http://schemas.microsoft.com/office/drawing/2014/main" id="{E249BDAB-357A-41C5-93C8-80C15346E26C}"/>
                    </a:ext>
                  </a:extLst>
                </p:cNvPr>
                <p:cNvSpPr/>
                <p:nvPr/>
              </p:nvSpPr>
              <p:spPr>
                <a:xfrm rot="2734294">
                  <a:off x="735109" y="1301962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8" name="Cross 54">
                  <a:extLst>
                    <a:ext uri="{FF2B5EF4-FFF2-40B4-BE49-F238E27FC236}">
                      <a16:creationId xmlns:a16="http://schemas.microsoft.com/office/drawing/2014/main" id="{BE89AEC8-3584-4CF3-B0FF-6EFCD62682C7}"/>
                    </a:ext>
                  </a:extLst>
                </p:cNvPr>
                <p:cNvSpPr/>
                <p:nvPr/>
              </p:nvSpPr>
              <p:spPr>
                <a:xfrm rot="2734294">
                  <a:off x="714486" y="1698337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9" name="Cross 55">
                  <a:extLst>
                    <a:ext uri="{FF2B5EF4-FFF2-40B4-BE49-F238E27FC236}">
                      <a16:creationId xmlns:a16="http://schemas.microsoft.com/office/drawing/2014/main" id="{92910E03-F436-4456-A569-9B55C17A2598}"/>
                    </a:ext>
                  </a:extLst>
                </p:cNvPr>
                <p:cNvSpPr/>
                <p:nvPr/>
              </p:nvSpPr>
              <p:spPr>
                <a:xfrm rot="2734294">
                  <a:off x="1030623" y="948695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0" name="Oval 56">
                  <a:extLst>
                    <a:ext uri="{FF2B5EF4-FFF2-40B4-BE49-F238E27FC236}">
                      <a16:creationId xmlns:a16="http://schemas.microsoft.com/office/drawing/2014/main" id="{36727DBE-CD3A-452B-8D37-12A2ACA11A94}"/>
                    </a:ext>
                  </a:extLst>
                </p:cNvPr>
                <p:cNvSpPr/>
                <p:nvPr/>
              </p:nvSpPr>
              <p:spPr>
                <a:xfrm>
                  <a:off x="1544248" y="1737727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Oval 57">
                  <a:extLst>
                    <a:ext uri="{FF2B5EF4-FFF2-40B4-BE49-F238E27FC236}">
                      <a16:creationId xmlns:a16="http://schemas.microsoft.com/office/drawing/2014/main" id="{3672FE7E-2747-42DF-9286-E339D800D1F6}"/>
                    </a:ext>
                  </a:extLst>
                </p:cNvPr>
                <p:cNvSpPr/>
                <p:nvPr/>
              </p:nvSpPr>
              <p:spPr>
                <a:xfrm>
                  <a:off x="1972899" y="1737727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Oval 58">
                  <a:extLst>
                    <a:ext uri="{FF2B5EF4-FFF2-40B4-BE49-F238E27FC236}">
                      <a16:creationId xmlns:a16="http://schemas.microsoft.com/office/drawing/2014/main" id="{A1A08C97-2072-425D-A0C4-299A67C7B432}"/>
                    </a:ext>
                  </a:extLst>
                </p:cNvPr>
                <p:cNvSpPr/>
                <p:nvPr/>
              </p:nvSpPr>
              <p:spPr>
                <a:xfrm>
                  <a:off x="2234730" y="1752661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59">
                  <a:extLst>
                    <a:ext uri="{FF2B5EF4-FFF2-40B4-BE49-F238E27FC236}">
                      <a16:creationId xmlns:a16="http://schemas.microsoft.com/office/drawing/2014/main" id="{84AD5E4C-8DD5-48FD-8F58-42B7A7F8FA83}"/>
                    </a:ext>
                  </a:extLst>
                </p:cNvPr>
                <p:cNvSpPr/>
                <p:nvPr/>
              </p:nvSpPr>
              <p:spPr>
                <a:xfrm>
                  <a:off x="2477998" y="1456346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60">
                  <a:extLst>
                    <a:ext uri="{FF2B5EF4-FFF2-40B4-BE49-F238E27FC236}">
                      <a16:creationId xmlns:a16="http://schemas.microsoft.com/office/drawing/2014/main" id="{ED3B6185-01FC-4FF1-8194-3E328916CA6A}"/>
                    </a:ext>
                  </a:extLst>
                </p:cNvPr>
                <p:cNvSpPr/>
                <p:nvPr/>
              </p:nvSpPr>
              <p:spPr>
                <a:xfrm>
                  <a:off x="1955570" y="1279485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Oval 61">
                  <a:extLst>
                    <a:ext uri="{FF2B5EF4-FFF2-40B4-BE49-F238E27FC236}">
                      <a16:creationId xmlns:a16="http://schemas.microsoft.com/office/drawing/2014/main" id="{533A2285-E5FC-4BC9-9432-EE229B0A7775}"/>
                    </a:ext>
                  </a:extLst>
                </p:cNvPr>
                <p:cNvSpPr/>
                <p:nvPr/>
              </p:nvSpPr>
              <p:spPr>
                <a:xfrm>
                  <a:off x="2216167" y="1221210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Oval 62">
                  <a:extLst>
                    <a:ext uri="{FF2B5EF4-FFF2-40B4-BE49-F238E27FC236}">
                      <a16:creationId xmlns:a16="http://schemas.microsoft.com/office/drawing/2014/main" id="{9561FC0E-C2FC-498C-B42F-51E0AA35C827}"/>
                    </a:ext>
                  </a:extLst>
                </p:cNvPr>
                <p:cNvSpPr/>
                <p:nvPr/>
              </p:nvSpPr>
              <p:spPr>
                <a:xfrm>
                  <a:off x="1459049" y="1059153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Oval 63">
                  <a:extLst>
                    <a:ext uri="{FF2B5EF4-FFF2-40B4-BE49-F238E27FC236}">
                      <a16:creationId xmlns:a16="http://schemas.microsoft.com/office/drawing/2014/main" id="{521C1663-1B06-4F8C-913C-F8431A5B0C90}"/>
                    </a:ext>
                  </a:extLst>
                </p:cNvPr>
                <p:cNvSpPr/>
                <p:nvPr/>
              </p:nvSpPr>
              <p:spPr>
                <a:xfrm>
                  <a:off x="1673162" y="1221210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Oval 64">
                  <a:extLst>
                    <a:ext uri="{FF2B5EF4-FFF2-40B4-BE49-F238E27FC236}">
                      <a16:creationId xmlns:a16="http://schemas.microsoft.com/office/drawing/2014/main" id="{170B6790-14E8-43B1-B4D2-F79B6582E9C2}"/>
                    </a:ext>
                  </a:extLst>
                </p:cNvPr>
                <p:cNvSpPr/>
                <p:nvPr/>
              </p:nvSpPr>
              <p:spPr>
                <a:xfrm>
                  <a:off x="2040344" y="1028951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Oval 65">
                  <a:extLst>
                    <a:ext uri="{FF2B5EF4-FFF2-40B4-BE49-F238E27FC236}">
                      <a16:creationId xmlns:a16="http://schemas.microsoft.com/office/drawing/2014/main" id="{0E246A81-BA3D-409C-8A13-0036F78013CC}"/>
                    </a:ext>
                  </a:extLst>
                </p:cNvPr>
                <p:cNvSpPr/>
                <p:nvPr/>
              </p:nvSpPr>
              <p:spPr>
                <a:xfrm>
                  <a:off x="2385648" y="943752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Oval 66">
                  <a:extLst>
                    <a:ext uri="{FF2B5EF4-FFF2-40B4-BE49-F238E27FC236}">
                      <a16:creationId xmlns:a16="http://schemas.microsoft.com/office/drawing/2014/main" id="{BC97F0DA-41E8-43A9-98EF-9CBEAE1FA61D}"/>
                    </a:ext>
                  </a:extLst>
                </p:cNvPr>
                <p:cNvSpPr/>
                <p:nvPr/>
              </p:nvSpPr>
              <p:spPr>
                <a:xfrm>
                  <a:off x="2030069" y="750774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5" name="Cross 135">
                <a:extLst>
                  <a:ext uri="{FF2B5EF4-FFF2-40B4-BE49-F238E27FC236}">
                    <a16:creationId xmlns:a16="http://schemas.microsoft.com/office/drawing/2014/main" id="{B205DE35-DCBA-4246-8E89-6348F973452B}"/>
                  </a:ext>
                </a:extLst>
              </p:cNvPr>
              <p:cNvSpPr/>
              <p:nvPr/>
            </p:nvSpPr>
            <p:spPr>
              <a:xfrm rot="2734294">
                <a:off x="2625754" y="1997104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Cross 136">
                <a:extLst>
                  <a:ext uri="{FF2B5EF4-FFF2-40B4-BE49-F238E27FC236}">
                    <a16:creationId xmlns:a16="http://schemas.microsoft.com/office/drawing/2014/main" id="{7EFC6732-72F8-477E-B838-6401DD30436A}"/>
                  </a:ext>
                </a:extLst>
              </p:cNvPr>
              <p:cNvSpPr/>
              <p:nvPr/>
            </p:nvSpPr>
            <p:spPr>
              <a:xfrm rot="2734294">
                <a:off x="732092" y="1006504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Cross 137">
                <a:extLst>
                  <a:ext uri="{FF2B5EF4-FFF2-40B4-BE49-F238E27FC236}">
                    <a16:creationId xmlns:a16="http://schemas.microsoft.com/office/drawing/2014/main" id="{1DA98A30-756C-4E25-9B2B-DEDF9B79C9BF}"/>
                  </a:ext>
                </a:extLst>
              </p:cNvPr>
              <p:cNvSpPr/>
              <p:nvPr/>
            </p:nvSpPr>
            <p:spPr>
              <a:xfrm rot="2734294">
                <a:off x="1101754" y="789242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8" name="Group 138">
              <a:extLst>
                <a:ext uri="{FF2B5EF4-FFF2-40B4-BE49-F238E27FC236}">
                  <a16:creationId xmlns:a16="http://schemas.microsoft.com/office/drawing/2014/main" id="{FBBEE1FD-E24C-4999-AEF8-BF20991FBD14}"/>
                </a:ext>
              </a:extLst>
            </p:cNvPr>
            <p:cNvGrpSpPr/>
            <p:nvPr/>
          </p:nvGrpSpPr>
          <p:grpSpPr>
            <a:xfrm>
              <a:off x="3096044" y="1653710"/>
              <a:ext cx="2542757" cy="2287424"/>
              <a:chOff x="306551" y="789242"/>
              <a:chExt cx="2542757" cy="2287424"/>
            </a:xfrm>
          </p:grpSpPr>
          <p:grpSp>
            <p:nvGrpSpPr>
              <p:cNvPr id="77" name="Group 139">
                <a:extLst>
                  <a:ext uri="{FF2B5EF4-FFF2-40B4-BE49-F238E27FC236}">
                    <a16:creationId xmlns:a16="http://schemas.microsoft.com/office/drawing/2014/main" id="{BEC99F12-2D33-4EF4-9D1E-9919D3C6266A}"/>
                  </a:ext>
                </a:extLst>
              </p:cNvPr>
              <p:cNvGrpSpPr/>
              <p:nvPr/>
            </p:nvGrpSpPr>
            <p:grpSpPr>
              <a:xfrm>
                <a:off x="306551" y="876401"/>
                <a:ext cx="2485587" cy="2200265"/>
                <a:chOff x="306551" y="747415"/>
                <a:chExt cx="2485587" cy="2200265"/>
              </a:xfrm>
            </p:grpSpPr>
            <p:sp>
              <p:nvSpPr>
                <p:cNvPr id="81" name="Oval 143">
                  <a:extLst>
                    <a:ext uri="{FF2B5EF4-FFF2-40B4-BE49-F238E27FC236}">
                      <a16:creationId xmlns:a16="http://schemas.microsoft.com/office/drawing/2014/main" id="{C05EF8EA-779B-4FCE-B880-42A567A634C2}"/>
                    </a:ext>
                  </a:extLst>
                </p:cNvPr>
                <p:cNvSpPr/>
                <p:nvPr/>
              </p:nvSpPr>
              <p:spPr>
                <a:xfrm>
                  <a:off x="1204258" y="1221210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Oval 144">
                  <a:extLst>
                    <a:ext uri="{FF2B5EF4-FFF2-40B4-BE49-F238E27FC236}">
                      <a16:creationId xmlns:a16="http://schemas.microsoft.com/office/drawing/2014/main" id="{4BFFFA54-B9D2-4438-8207-5956BAB652B8}"/>
                    </a:ext>
                  </a:extLst>
                </p:cNvPr>
                <p:cNvSpPr/>
                <p:nvPr/>
              </p:nvSpPr>
              <p:spPr>
                <a:xfrm>
                  <a:off x="1750444" y="947671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Oval 145">
                  <a:extLst>
                    <a:ext uri="{FF2B5EF4-FFF2-40B4-BE49-F238E27FC236}">
                      <a16:creationId xmlns:a16="http://schemas.microsoft.com/office/drawing/2014/main" id="{80AF62A7-B8F2-4DC7-B89C-537D6E94D008}"/>
                    </a:ext>
                  </a:extLst>
                </p:cNvPr>
                <p:cNvSpPr/>
                <p:nvPr/>
              </p:nvSpPr>
              <p:spPr>
                <a:xfrm>
                  <a:off x="1359948" y="1523393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Oval 146">
                  <a:extLst>
                    <a:ext uri="{FF2B5EF4-FFF2-40B4-BE49-F238E27FC236}">
                      <a16:creationId xmlns:a16="http://schemas.microsoft.com/office/drawing/2014/main" id="{559F2ED3-A4EB-4C12-A741-796A58FD832E}"/>
                    </a:ext>
                  </a:extLst>
                </p:cNvPr>
                <p:cNvSpPr/>
                <p:nvPr/>
              </p:nvSpPr>
              <p:spPr>
                <a:xfrm>
                  <a:off x="1530346" y="773723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Cross 147">
                  <a:extLst>
                    <a:ext uri="{FF2B5EF4-FFF2-40B4-BE49-F238E27FC236}">
                      <a16:creationId xmlns:a16="http://schemas.microsoft.com/office/drawing/2014/main" id="{4AB5AC64-1027-46DD-8479-BF5367AF72E2}"/>
                    </a:ext>
                  </a:extLst>
                </p:cNvPr>
                <p:cNvSpPr/>
                <p:nvPr/>
              </p:nvSpPr>
              <p:spPr>
                <a:xfrm rot="2734294">
                  <a:off x="1032913" y="2222912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Cross 148">
                  <a:extLst>
                    <a:ext uri="{FF2B5EF4-FFF2-40B4-BE49-F238E27FC236}">
                      <a16:creationId xmlns:a16="http://schemas.microsoft.com/office/drawing/2014/main" id="{6E03D5A9-2655-431C-BA65-CA17D58879C5}"/>
                    </a:ext>
                  </a:extLst>
                </p:cNvPr>
                <p:cNvSpPr/>
                <p:nvPr/>
              </p:nvSpPr>
              <p:spPr>
                <a:xfrm rot="2734294">
                  <a:off x="1032913" y="1531448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Cross 149">
                  <a:extLst>
                    <a:ext uri="{FF2B5EF4-FFF2-40B4-BE49-F238E27FC236}">
                      <a16:creationId xmlns:a16="http://schemas.microsoft.com/office/drawing/2014/main" id="{953B1560-EB28-4643-A4E5-FFD12E09E16D}"/>
                    </a:ext>
                  </a:extLst>
                </p:cNvPr>
                <p:cNvSpPr/>
                <p:nvPr/>
              </p:nvSpPr>
              <p:spPr>
                <a:xfrm rot="2734294">
                  <a:off x="1262879" y="1954417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Cross 150">
                  <a:extLst>
                    <a:ext uri="{FF2B5EF4-FFF2-40B4-BE49-F238E27FC236}">
                      <a16:creationId xmlns:a16="http://schemas.microsoft.com/office/drawing/2014/main" id="{7992F025-D8F7-4CC2-B504-11C9C7EF5ED3}"/>
                    </a:ext>
                  </a:extLst>
                </p:cNvPr>
                <p:cNvSpPr/>
                <p:nvPr/>
              </p:nvSpPr>
              <p:spPr>
                <a:xfrm rot="2734294">
                  <a:off x="936841" y="1939311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TextBox 151">
                  <a:extLst>
                    <a:ext uri="{FF2B5EF4-FFF2-40B4-BE49-F238E27FC236}">
                      <a16:creationId xmlns:a16="http://schemas.microsoft.com/office/drawing/2014/main" id="{5A25CDA5-64E9-4BA1-88F8-4A2C92241F9E}"/>
                    </a:ext>
                  </a:extLst>
                </p:cNvPr>
                <p:cNvSpPr txBox="1"/>
                <p:nvPr/>
              </p:nvSpPr>
              <p:spPr>
                <a:xfrm>
                  <a:off x="1546700" y="2578348"/>
                  <a:ext cx="362600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x</a:t>
                  </a:r>
                  <a:r>
                    <a:rPr lang="en-US" baseline="-25000" dirty="0"/>
                    <a:t>1</a:t>
                  </a:r>
                </a:p>
              </p:txBody>
            </p:sp>
            <p:sp>
              <p:nvSpPr>
                <p:cNvPr id="90" name="TextBox 152">
                  <a:extLst>
                    <a:ext uri="{FF2B5EF4-FFF2-40B4-BE49-F238E27FC236}">
                      <a16:creationId xmlns:a16="http://schemas.microsoft.com/office/drawing/2014/main" id="{C332B86E-C3BD-4E54-AE20-00CAFB979F54}"/>
                    </a:ext>
                  </a:extLst>
                </p:cNvPr>
                <p:cNvSpPr txBox="1"/>
                <p:nvPr/>
              </p:nvSpPr>
              <p:spPr>
                <a:xfrm>
                  <a:off x="306551" y="1202476"/>
                  <a:ext cx="362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x</a:t>
                  </a:r>
                  <a:r>
                    <a:rPr lang="en-US" baseline="-25000" dirty="0"/>
                    <a:t>2</a:t>
                  </a:r>
                </a:p>
              </p:txBody>
            </p:sp>
            <p:cxnSp>
              <p:nvCxnSpPr>
                <p:cNvPr id="91" name="Straight Arrow Connector 153">
                  <a:extLst>
                    <a:ext uri="{FF2B5EF4-FFF2-40B4-BE49-F238E27FC236}">
                      <a16:creationId xmlns:a16="http://schemas.microsoft.com/office/drawing/2014/main" id="{809F04D0-EB20-4BE7-846D-B2EB3966C0FB}"/>
                    </a:ext>
                  </a:extLst>
                </p:cNvPr>
                <p:cNvCxnSpPr/>
                <p:nvPr/>
              </p:nvCxnSpPr>
              <p:spPr>
                <a:xfrm flipV="1">
                  <a:off x="669151" y="747415"/>
                  <a:ext cx="0" cy="1995680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154">
                  <a:extLst>
                    <a:ext uri="{FF2B5EF4-FFF2-40B4-BE49-F238E27FC236}">
                      <a16:creationId xmlns:a16="http://schemas.microsoft.com/office/drawing/2014/main" id="{FD3A2BCA-0372-4B65-826C-22B1E4D8A690}"/>
                    </a:ext>
                  </a:extLst>
                </p:cNvPr>
                <p:cNvCxnSpPr/>
                <p:nvPr/>
              </p:nvCxnSpPr>
              <p:spPr>
                <a:xfrm>
                  <a:off x="560369" y="2589944"/>
                  <a:ext cx="2231769" cy="0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Cross 155">
                  <a:extLst>
                    <a:ext uri="{FF2B5EF4-FFF2-40B4-BE49-F238E27FC236}">
                      <a16:creationId xmlns:a16="http://schemas.microsoft.com/office/drawing/2014/main" id="{8440DC04-6FC3-401B-A919-6EF92F858640}"/>
                    </a:ext>
                  </a:extLst>
                </p:cNvPr>
                <p:cNvSpPr/>
                <p:nvPr/>
              </p:nvSpPr>
              <p:spPr>
                <a:xfrm rot="2734294">
                  <a:off x="1359601" y="2272086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4" name="Cross 156">
                  <a:extLst>
                    <a:ext uri="{FF2B5EF4-FFF2-40B4-BE49-F238E27FC236}">
                      <a16:creationId xmlns:a16="http://schemas.microsoft.com/office/drawing/2014/main" id="{5E5D8EE9-DCCF-4DD0-8D4F-271E28BADC6C}"/>
                    </a:ext>
                  </a:extLst>
                </p:cNvPr>
                <p:cNvSpPr/>
                <p:nvPr/>
              </p:nvSpPr>
              <p:spPr>
                <a:xfrm rot="2734294">
                  <a:off x="1732921" y="2058784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" name="Cross 157">
                  <a:extLst>
                    <a:ext uri="{FF2B5EF4-FFF2-40B4-BE49-F238E27FC236}">
                      <a16:creationId xmlns:a16="http://schemas.microsoft.com/office/drawing/2014/main" id="{80894023-1E4E-48BA-8EEE-9A36A5DE0FCD}"/>
                    </a:ext>
                  </a:extLst>
                </p:cNvPr>
                <p:cNvSpPr/>
                <p:nvPr/>
              </p:nvSpPr>
              <p:spPr>
                <a:xfrm rot="2734294">
                  <a:off x="2044914" y="2272086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Cross 158">
                  <a:extLst>
                    <a:ext uri="{FF2B5EF4-FFF2-40B4-BE49-F238E27FC236}">
                      <a16:creationId xmlns:a16="http://schemas.microsoft.com/office/drawing/2014/main" id="{452FBF98-671C-4744-A1B3-CFA8518A3C5F}"/>
                    </a:ext>
                  </a:extLst>
                </p:cNvPr>
                <p:cNvSpPr/>
                <p:nvPr/>
              </p:nvSpPr>
              <p:spPr>
                <a:xfrm rot="2734294">
                  <a:off x="2031520" y="1989147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" name="Cross 159">
                  <a:extLst>
                    <a:ext uri="{FF2B5EF4-FFF2-40B4-BE49-F238E27FC236}">
                      <a16:creationId xmlns:a16="http://schemas.microsoft.com/office/drawing/2014/main" id="{6D43C5B7-2B1E-4688-B366-2F7EEB3172AA}"/>
                    </a:ext>
                  </a:extLst>
                </p:cNvPr>
                <p:cNvSpPr/>
                <p:nvPr/>
              </p:nvSpPr>
              <p:spPr>
                <a:xfrm rot="2734294">
                  <a:off x="2366221" y="1985603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" name="Cross 160">
                  <a:extLst>
                    <a:ext uri="{FF2B5EF4-FFF2-40B4-BE49-F238E27FC236}">
                      <a16:creationId xmlns:a16="http://schemas.microsoft.com/office/drawing/2014/main" id="{82BEC7ED-17A8-4F1A-8420-DA1E276A6709}"/>
                    </a:ext>
                  </a:extLst>
                </p:cNvPr>
                <p:cNvSpPr/>
                <p:nvPr/>
              </p:nvSpPr>
              <p:spPr>
                <a:xfrm rot="2734294">
                  <a:off x="2201001" y="1496815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Cross 161">
                  <a:extLst>
                    <a:ext uri="{FF2B5EF4-FFF2-40B4-BE49-F238E27FC236}">
                      <a16:creationId xmlns:a16="http://schemas.microsoft.com/office/drawing/2014/main" id="{B1FC7DF4-2F85-4EC3-B5A5-8C3682C5DAC2}"/>
                    </a:ext>
                  </a:extLst>
                </p:cNvPr>
                <p:cNvSpPr/>
                <p:nvPr/>
              </p:nvSpPr>
              <p:spPr>
                <a:xfrm rot="2734294">
                  <a:off x="1637830" y="1512253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Cross 162">
                  <a:extLst>
                    <a:ext uri="{FF2B5EF4-FFF2-40B4-BE49-F238E27FC236}">
                      <a16:creationId xmlns:a16="http://schemas.microsoft.com/office/drawing/2014/main" id="{A3C7F2F0-6D7C-4591-8008-4A14A533D2E2}"/>
                    </a:ext>
                  </a:extLst>
                </p:cNvPr>
                <p:cNvSpPr/>
                <p:nvPr/>
              </p:nvSpPr>
              <p:spPr>
                <a:xfrm rot="2734294">
                  <a:off x="735109" y="1301962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" name="Cross 163">
                  <a:extLst>
                    <a:ext uri="{FF2B5EF4-FFF2-40B4-BE49-F238E27FC236}">
                      <a16:creationId xmlns:a16="http://schemas.microsoft.com/office/drawing/2014/main" id="{8F1CDA61-C1BF-4F42-BF10-686685A59FCE}"/>
                    </a:ext>
                  </a:extLst>
                </p:cNvPr>
                <p:cNvSpPr/>
                <p:nvPr/>
              </p:nvSpPr>
              <p:spPr>
                <a:xfrm rot="2734294">
                  <a:off x="714486" y="1698337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" name="Cross 164">
                  <a:extLst>
                    <a:ext uri="{FF2B5EF4-FFF2-40B4-BE49-F238E27FC236}">
                      <a16:creationId xmlns:a16="http://schemas.microsoft.com/office/drawing/2014/main" id="{919CA68E-AB08-4FD7-A234-0410B36E8E13}"/>
                    </a:ext>
                  </a:extLst>
                </p:cNvPr>
                <p:cNvSpPr/>
                <p:nvPr/>
              </p:nvSpPr>
              <p:spPr>
                <a:xfrm rot="2734294">
                  <a:off x="1030623" y="948695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Oval 165">
                  <a:extLst>
                    <a:ext uri="{FF2B5EF4-FFF2-40B4-BE49-F238E27FC236}">
                      <a16:creationId xmlns:a16="http://schemas.microsoft.com/office/drawing/2014/main" id="{27598C69-13DF-4532-902F-12307E2CDA78}"/>
                    </a:ext>
                  </a:extLst>
                </p:cNvPr>
                <p:cNvSpPr/>
                <p:nvPr/>
              </p:nvSpPr>
              <p:spPr>
                <a:xfrm>
                  <a:off x="1544248" y="1737727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" name="Oval 166">
                  <a:extLst>
                    <a:ext uri="{FF2B5EF4-FFF2-40B4-BE49-F238E27FC236}">
                      <a16:creationId xmlns:a16="http://schemas.microsoft.com/office/drawing/2014/main" id="{AC325B4B-7E7E-4296-B66A-CA9ADEF0A2B9}"/>
                    </a:ext>
                  </a:extLst>
                </p:cNvPr>
                <p:cNvSpPr/>
                <p:nvPr/>
              </p:nvSpPr>
              <p:spPr>
                <a:xfrm>
                  <a:off x="1972899" y="1737727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" name="Oval 167">
                  <a:extLst>
                    <a:ext uri="{FF2B5EF4-FFF2-40B4-BE49-F238E27FC236}">
                      <a16:creationId xmlns:a16="http://schemas.microsoft.com/office/drawing/2014/main" id="{93DFD9DD-662D-4DC4-9109-ED0F85ACF75C}"/>
                    </a:ext>
                  </a:extLst>
                </p:cNvPr>
                <p:cNvSpPr/>
                <p:nvPr/>
              </p:nvSpPr>
              <p:spPr>
                <a:xfrm>
                  <a:off x="2234730" y="1752661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" name="Oval 168">
                  <a:extLst>
                    <a:ext uri="{FF2B5EF4-FFF2-40B4-BE49-F238E27FC236}">
                      <a16:creationId xmlns:a16="http://schemas.microsoft.com/office/drawing/2014/main" id="{EC32E0FE-C172-464F-87BB-9631B464F3F7}"/>
                    </a:ext>
                  </a:extLst>
                </p:cNvPr>
                <p:cNvSpPr/>
                <p:nvPr/>
              </p:nvSpPr>
              <p:spPr>
                <a:xfrm>
                  <a:off x="2477998" y="1456346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Oval 169">
                  <a:extLst>
                    <a:ext uri="{FF2B5EF4-FFF2-40B4-BE49-F238E27FC236}">
                      <a16:creationId xmlns:a16="http://schemas.microsoft.com/office/drawing/2014/main" id="{3CB05E75-E220-4626-A327-BFE5A72173BE}"/>
                    </a:ext>
                  </a:extLst>
                </p:cNvPr>
                <p:cNvSpPr/>
                <p:nvPr/>
              </p:nvSpPr>
              <p:spPr>
                <a:xfrm>
                  <a:off x="1955570" y="1279485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Oval 170">
                  <a:extLst>
                    <a:ext uri="{FF2B5EF4-FFF2-40B4-BE49-F238E27FC236}">
                      <a16:creationId xmlns:a16="http://schemas.microsoft.com/office/drawing/2014/main" id="{F0DCC48F-7A79-4FE7-B5FA-3B2F454B8787}"/>
                    </a:ext>
                  </a:extLst>
                </p:cNvPr>
                <p:cNvSpPr/>
                <p:nvPr/>
              </p:nvSpPr>
              <p:spPr>
                <a:xfrm>
                  <a:off x="2216167" y="1221210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" name="Oval 171">
                  <a:extLst>
                    <a:ext uri="{FF2B5EF4-FFF2-40B4-BE49-F238E27FC236}">
                      <a16:creationId xmlns:a16="http://schemas.microsoft.com/office/drawing/2014/main" id="{E1B071ED-9540-43B0-8E47-EFFB2ED39FD0}"/>
                    </a:ext>
                  </a:extLst>
                </p:cNvPr>
                <p:cNvSpPr/>
                <p:nvPr/>
              </p:nvSpPr>
              <p:spPr>
                <a:xfrm>
                  <a:off x="1459049" y="1059153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" name="Oval 172">
                  <a:extLst>
                    <a:ext uri="{FF2B5EF4-FFF2-40B4-BE49-F238E27FC236}">
                      <a16:creationId xmlns:a16="http://schemas.microsoft.com/office/drawing/2014/main" id="{5135136E-21F8-408A-B3BB-7BEC56D26383}"/>
                    </a:ext>
                  </a:extLst>
                </p:cNvPr>
                <p:cNvSpPr/>
                <p:nvPr/>
              </p:nvSpPr>
              <p:spPr>
                <a:xfrm>
                  <a:off x="1673162" y="1221210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" name="Oval 173">
                  <a:extLst>
                    <a:ext uri="{FF2B5EF4-FFF2-40B4-BE49-F238E27FC236}">
                      <a16:creationId xmlns:a16="http://schemas.microsoft.com/office/drawing/2014/main" id="{D044C85D-6FE2-4822-98F7-6E723F397F21}"/>
                    </a:ext>
                  </a:extLst>
                </p:cNvPr>
                <p:cNvSpPr/>
                <p:nvPr/>
              </p:nvSpPr>
              <p:spPr>
                <a:xfrm>
                  <a:off x="2040344" y="1028951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" name="Oval 174">
                  <a:extLst>
                    <a:ext uri="{FF2B5EF4-FFF2-40B4-BE49-F238E27FC236}">
                      <a16:creationId xmlns:a16="http://schemas.microsoft.com/office/drawing/2014/main" id="{BD0C2DB6-BDE2-4760-ADE1-D165754BA20D}"/>
                    </a:ext>
                  </a:extLst>
                </p:cNvPr>
                <p:cNvSpPr/>
                <p:nvPr/>
              </p:nvSpPr>
              <p:spPr>
                <a:xfrm>
                  <a:off x="2385648" y="943752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3" name="Oval 175">
                  <a:extLst>
                    <a:ext uri="{FF2B5EF4-FFF2-40B4-BE49-F238E27FC236}">
                      <a16:creationId xmlns:a16="http://schemas.microsoft.com/office/drawing/2014/main" id="{6342144C-E700-457A-9534-4A9BCFFF0406}"/>
                    </a:ext>
                  </a:extLst>
                </p:cNvPr>
                <p:cNvSpPr/>
                <p:nvPr/>
              </p:nvSpPr>
              <p:spPr>
                <a:xfrm>
                  <a:off x="2030069" y="750774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8" name="Cross 140">
                <a:extLst>
                  <a:ext uri="{FF2B5EF4-FFF2-40B4-BE49-F238E27FC236}">
                    <a16:creationId xmlns:a16="http://schemas.microsoft.com/office/drawing/2014/main" id="{7868C410-A3C5-441E-9D71-E4672690E327}"/>
                  </a:ext>
                </a:extLst>
              </p:cNvPr>
              <p:cNvSpPr/>
              <p:nvPr/>
            </p:nvSpPr>
            <p:spPr>
              <a:xfrm rot="2734294">
                <a:off x="2625754" y="1997104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Cross 141">
                <a:extLst>
                  <a:ext uri="{FF2B5EF4-FFF2-40B4-BE49-F238E27FC236}">
                    <a16:creationId xmlns:a16="http://schemas.microsoft.com/office/drawing/2014/main" id="{D9C45523-9F9E-4BBA-AE8E-44D92B91A144}"/>
                  </a:ext>
                </a:extLst>
              </p:cNvPr>
              <p:cNvSpPr/>
              <p:nvPr/>
            </p:nvSpPr>
            <p:spPr>
              <a:xfrm rot="2734294">
                <a:off x="732092" y="1006504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Cross 142">
                <a:extLst>
                  <a:ext uri="{FF2B5EF4-FFF2-40B4-BE49-F238E27FC236}">
                    <a16:creationId xmlns:a16="http://schemas.microsoft.com/office/drawing/2014/main" id="{ADF1443D-53E7-4E11-A946-F170E2A88982}"/>
                  </a:ext>
                </a:extLst>
              </p:cNvPr>
              <p:cNvSpPr/>
              <p:nvPr/>
            </p:nvSpPr>
            <p:spPr>
              <a:xfrm rot="2734294">
                <a:off x="1101754" y="789242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9" name="Group 176">
              <a:extLst>
                <a:ext uri="{FF2B5EF4-FFF2-40B4-BE49-F238E27FC236}">
                  <a16:creationId xmlns:a16="http://schemas.microsoft.com/office/drawing/2014/main" id="{AD455442-7A90-4AE3-8A55-BFAB2B13EBC6}"/>
                </a:ext>
              </a:extLst>
            </p:cNvPr>
            <p:cNvGrpSpPr/>
            <p:nvPr/>
          </p:nvGrpSpPr>
          <p:grpSpPr>
            <a:xfrm>
              <a:off x="5915444" y="1653365"/>
              <a:ext cx="2542757" cy="2287424"/>
              <a:chOff x="306551" y="789242"/>
              <a:chExt cx="2542757" cy="2287424"/>
            </a:xfrm>
          </p:grpSpPr>
          <p:grpSp>
            <p:nvGrpSpPr>
              <p:cNvPr id="40" name="Group 177">
                <a:extLst>
                  <a:ext uri="{FF2B5EF4-FFF2-40B4-BE49-F238E27FC236}">
                    <a16:creationId xmlns:a16="http://schemas.microsoft.com/office/drawing/2014/main" id="{54D53A38-2B7A-4726-ADBB-96CEEBB00E2F}"/>
                  </a:ext>
                </a:extLst>
              </p:cNvPr>
              <p:cNvGrpSpPr/>
              <p:nvPr/>
            </p:nvGrpSpPr>
            <p:grpSpPr>
              <a:xfrm>
                <a:off x="306551" y="876401"/>
                <a:ext cx="2485587" cy="2200265"/>
                <a:chOff x="306551" y="747415"/>
                <a:chExt cx="2485587" cy="2200265"/>
              </a:xfrm>
            </p:grpSpPr>
            <p:sp>
              <p:nvSpPr>
                <p:cNvPr id="44" name="Oval 181">
                  <a:extLst>
                    <a:ext uri="{FF2B5EF4-FFF2-40B4-BE49-F238E27FC236}">
                      <a16:creationId xmlns:a16="http://schemas.microsoft.com/office/drawing/2014/main" id="{D1004BE5-DCA6-4A97-A54F-13FDFD5CEEC8}"/>
                    </a:ext>
                  </a:extLst>
                </p:cNvPr>
                <p:cNvSpPr/>
                <p:nvPr/>
              </p:nvSpPr>
              <p:spPr>
                <a:xfrm>
                  <a:off x="1204258" y="1221210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Oval 182">
                  <a:extLst>
                    <a:ext uri="{FF2B5EF4-FFF2-40B4-BE49-F238E27FC236}">
                      <a16:creationId xmlns:a16="http://schemas.microsoft.com/office/drawing/2014/main" id="{154C1A9D-3362-436B-A487-CF6F7187BDAF}"/>
                    </a:ext>
                  </a:extLst>
                </p:cNvPr>
                <p:cNvSpPr/>
                <p:nvPr/>
              </p:nvSpPr>
              <p:spPr>
                <a:xfrm>
                  <a:off x="1750444" y="947671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" name="Oval 183">
                  <a:extLst>
                    <a:ext uri="{FF2B5EF4-FFF2-40B4-BE49-F238E27FC236}">
                      <a16:creationId xmlns:a16="http://schemas.microsoft.com/office/drawing/2014/main" id="{B53CC8C0-F186-4DEB-9BF1-FD69DF2A5DB1}"/>
                    </a:ext>
                  </a:extLst>
                </p:cNvPr>
                <p:cNvSpPr/>
                <p:nvPr/>
              </p:nvSpPr>
              <p:spPr>
                <a:xfrm>
                  <a:off x="1359948" y="1523393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Oval 184">
                  <a:extLst>
                    <a:ext uri="{FF2B5EF4-FFF2-40B4-BE49-F238E27FC236}">
                      <a16:creationId xmlns:a16="http://schemas.microsoft.com/office/drawing/2014/main" id="{4105A9C8-9A3F-4019-B821-ED7BCE9C350D}"/>
                    </a:ext>
                  </a:extLst>
                </p:cNvPr>
                <p:cNvSpPr/>
                <p:nvPr/>
              </p:nvSpPr>
              <p:spPr>
                <a:xfrm>
                  <a:off x="1530346" y="773723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" name="Cross 185">
                  <a:extLst>
                    <a:ext uri="{FF2B5EF4-FFF2-40B4-BE49-F238E27FC236}">
                      <a16:creationId xmlns:a16="http://schemas.microsoft.com/office/drawing/2014/main" id="{D941BFF5-4E29-4F88-81C4-6ADB3A71B335}"/>
                    </a:ext>
                  </a:extLst>
                </p:cNvPr>
                <p:cNvSpPr/>
                <p:nvPr/>
              </p:nvSpPr>
              <p:spPr>
                <a:xfrm rot="2734294">
                  <a:off x="1032913" y="2222912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Cross 186">
                  <a:extLst>
                    <a:ext uri="{FF2B5EF4-FFF2-40B4-BE49-F238E27FC236}">
                      <a16:creationId xmlns:a16="http://schemas.microsoft.com/office/drawing/2014/main" id="{6A3C87A4-CB04-49DA-A18A-573EE8828315}"/>
                    </a:ext>
                  </a:extLst>
                </p:cNvPr>
                <p:cNvSpPr/>
                <p:nvPr/>
              </p:nvSpPr>
              <p:spPr>
                <a:xfrm rot="2734294">
                  <a:off x="1032913" y="1531448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" name="Cross 187">
                  <a:extLst>
                    <a:ext uri="{FF2B5EF4-FFF2-40B4-BE49-F238E27FC236}">
                      <a16:creationId xmlns:a16="http://schemas.microsoft.com/office/drawing/2014/main" id="{4815D8F5-2976-45D8-8108-962A789CDDC1}"/>
                    </a:ext>
                  </a:extLst>
                </p:cNvPr>
                <p:cNvSpPr/>
                <p:nvPr/>
              </p:nvSpPr>
              <p:spPr>
                <a:xfrm rot="2734294">
                  <a:off x="1262879" y="1954417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Cross 188">
                  <a:extLst>
                    <a:ext uri="{FF2B5EF4-FFF2-40B4-BE49-F238E27FC236}">
                      <a16:creationId xmlns:a16="http://schemas.microsoft.com/office/drawing/2014/main" id="{F201695D-F0B8-4A2C-A22A-8EE850025F4E}"/>
                    </a:ext>
                  </a:extLst>
                </p:cNvPr>
                <p:cNvSpPr/>
                <p:nvPr/>
              </p:nvSpPr>
              <p:spPr>
                <a:xfrm rot="2734294">
                  <a:off x="936841" y="1939311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TextBox 189">
                  <a:extLst>
                    <a:ext uri="{FF2B5EF4-FFF2-40B4-BE49-F238E27FC236}">
                      <a16:creationId xmlns:a16="http://schemas.microsoft.com/office/drawing/2014/main" id="{69BD6E1E-9F9B-43DF-AC6D-A0D5FB7A9CEE}"/>
                    </a:ext>
                  </a:extLst>
                </p:cNvPr>
                <p:cNvSpPr txBox="1"/>
                <p:nvPr/>
              </p:nvSpPr>
              <p:spPr>
                <a:xfrm>
                  <a:off x="1546700" y="2578348"/>
                  <a:ext cx="362600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x</a:t>
                  </a:r>
                  <a:r>
                    <a:rPr lang="en-US" baseline="-25000" dirty="0"/>
                    <a:t>1</a:t>
                  </a:r>
                </a:p>
              </p:txBody>
            </p:sp>
            <p:sp>
              <p:nvSpPr>
                <p:cNvPr id="53" name="TextBox 190">
                  <a:extLst>
                    <a:ext uri="{FF2B5EF4-FFF2-40B4-BE49-F238E27FC236}">
                      <a16:creationId xmlns:a16="http://schemas.microsoft.com/office/drawing/2014/main" id="{98685197-8ED6-46A4-82E0-8952C0230251}"/>
                    </a:ext>
                  </a:extLst>
                </p:cNvPr>
                <p:cNvSpPr txBox="1"/>
                <p:nvPr/>
              </p:nvSpPr>
              <p:spPr>
                <a:xfrm>
                  <a:off x="306551" y="1202476"/>
                  <a:ext cx="362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x</a:t>
                  </a:r>
                  <a:r>
                    <a:rPr lang="en-US" baseline="-25000" dirty="0"/>
                    <a:t>2</a:t>
                  </a:r>
                </a:p>
              </p:txBody>
            </p:sp>
            <p:cxnSp>
              <p:nvCxnSpPr>
                <p:cNvPr id="54" name="Straight Arrow Connector 191">
                  <a:extLst>
                    <a:ext uri="{FF2B5EF4-FFF2-40B4-BE49-F238E27FC236}">
                      <a16:creationId xmlns:a16="http://schemas.microsoft.com/office/drawing/2014/main" id="{02BDC15F-9B46-4530-821C-D878400CF20D}"/>
                    </a:ext>
                  </a:extLst>
                </p:cNvPr>
                <p:cNvCxnSpPr/>
                <p:nvPr/>
              </p:nvCxnSpPr>
              <p:spPr>
                <a:xfrm flipV="1">
                  <a:off x="669151" y="747415"/>
                  <a:ext cx="0" cy="1995680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192">
                  <a:extLst>
                    <a:ext uri="{FF2B5EF4-FFF2-40B4-BE49-F238E27FC236}">
                      <a16:creationId xmlns:a16="http://schemas.microsoft.com/office/drawing/2014/main" id="{8B0E4084-35C6-4719-B00C-045088C739B5}"/>
                    </a:ext>
                  </a:extLst>
                </p:cNvPr>
                <p:cNvCxnSpPr/>
                <p:nvPr/>
              </p:nvCxnSpPr>
              <p:spPr>
                <a:xfrm>
                  <a:off x="560369" y="2589944"/>
                  <a:ext cx="2231769" cy="0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Cross 193">
                  <a:extLst>
                    <a:ext uri="{FF2B5EF4-FFF2-40B4-BE49-F238E27FC236}">
                      <a16:creationId xmlns:a16="http://schemas.microsoft.com/office/drawing/2014/main" id="{62DE967C-75F8-4518-BC36-684C8690C3CD}"/>
                    </a:ext>
                  </a:extLst>
                </p:cNvPr>
                <p:cNvSpPr/>
                <p:nvPr/>
              </p:nvSpPr>
              <p:spPr>
                <a:xfrm rot="2734294">
                  <a:off x="1359601" y="2272086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" name="Cross 194">
                  <a:extLst>
                    <a:ext uri="{FF2B5EF4-FFF2-40B4-BE49-F238E27FC236}">
                      <a16:creationId xmlns:a16="http://schemas.microsoft.com/office/drawing/2014/main" id="{EECCB9E0-3893-46D3-8D27-E5F25D8BC657}"/>
                    </a:ext>
                  </a:extLst>
                </p:cNvPr>
                <p:cNvSpPr/>
                <p:nvPr/>
              </p:nvSpPr>
              <p:spPr>
                <a:xfrm rot="2734294">
                  <a:off x="1732921" y="2058784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Cross 195">
                  <a:extLst>
                    <a:ext uri="{FF2B5EF4-FFF2-40B4-BE49-F238E27FC236}">
                      <a16:creationId xmlns:a16="http://schemas.microsoft.com/office/drawing/2014/main" id="{5FD85B4F-1090-4AC4-B053-DAA60C3A3B1B}"/>
                    </a:ext>
                  </a:extLst>
                </p:cNvPr>
                <p:cNvSpPr/>
                <p:nvPr/>
              </p:nvSpPr>
              <p:spPr>
                <a:xfrm rot="2734294">
                  <a:off x="2044914" y="2272086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" name="Cross 196">
                  <a:extLst>
                    <a:ext uri="{FF2B5EF4-FFF2-40B4-BE49-F238E27FC236}">
                      <a16:creationId xmlns:a16="http://schemas.microsoft.com/office/drawing/2014/main" id="{7A4AF6AA-3C14-41EE-96F6-05DB71A71794}"/>
                    </a:ext>
                  </a:extLst>
                </p:cNvPr>
                <p:cNvSpPr/>
                <p:nvPr/>
              </p:nvSpPr>
              <p:spPr>
                <a:xfrm rot="2734294">
                  <a:off x="2031520" y="1989147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Cross 197">
                  <a:extLst>
                    <a:ext uri="{FF2B5EF4-FFF2-40B4-BE49-F238E27FC236}">
                      <a16:creationId xmlns:a16="http://schemas.microsoft.com/office/drawing/2014/main" id="{E28FC2EE-7250-4169-972D-EF77408146CE}"/>
                    </a:ext>
                  </a:extLst>
                </p:cNvPr>
                <p:cNvSpPr/>
                <p:nvPr/>
              </p:nvSpPr>
              <p:spPr>
                <a:xfrm rot="2734294">
                  <a:off x="2366221" y="1985603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Cross 198">
                  <a:extLst>
                    <a:ext uri="{FF2B5EF4-FFF2-40B4-BE49-F238E27FC236}">
                      <a16:creationId xmlns:a16="http://schemas.microsoft.com/office/drawing/2014/main" id="{7B775D60-00B4-47A6-AFDD-8BCF8CCD28CF}"/>
                    </a:ext>
                  </a:extLst>
                </p:cNvPr>
                <p:cNvSpPr/>
                <p:nvPr/>
              </p:nvSpPr>
              <p:spPr>
                <a:xfrm rot="2734294">
                  <a:off x="2201001" y="1496815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Cross 199">
                  <a:extLst>
                    <a:ext uri="{FF2B5EF4-FFF2-40B4-BE49-F238E27FC236}">
                      <a16:creationId xmlns:a16="http://schemas.microsoft.com/office/drawing/2014/main" id="{7F0455EA-73D6-4BC3-8063-CD0CF39A47BB}"/>
                    </a:ext>
                  </a:extLst>
                </p:cNvPr>
                <p:cNvSpPr/>
                <p:nvPr/>
              </p:nvSpPr>
              <p:spPr>
                <a:xfrm rot="2734294">
                  <a:off x="1637830" y="1512253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Cross 200">
                  <a:extLst>
                    <a:ext uri="{FF2B5EF4-FFF2-40B4-BE49-F238E27FC236}">
                      <a16:creationId xmlns:a16="http://schemas.microsoft.com/office/drawing/2014/main" id="{78276E55-A260-4D4E-B103-9E610247C91D}"/>
                    </a:ext>
                  </a:extLst>
                </p:cNvPr>
                <p:cNvSpPr/>
                <p:nvPr/>
              </p:nvSpPr>
              <p:spPr>
                <a:xfrm rot="2734294">
                  <a:off x="735109" y="1301962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Cross 201">
                  <a:extLst>
                    <a:ext uri="{FF2B5EF4-FFF2-40B4-BE49-F238E27FC236}">
                      <a16:creationId xmlns:a16="http://schemas.microsoft.com/office/drawing/2014/main" id="{5C5143A6-CDA1-4C72-9A58-988797556EB2}"/>
                    </a:ext>
                  </a:extLst>
                </p:cNvPr>
                <p:cNvSpPr/>
                <p:nvPr/>
              </p:nvSpPr>
              <p:spPr>
                <a:xfrm rot="2734294">
                  <a:off x="714486" y="1698337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5" name="Cross 202">
                  <a:extLst>
                    <a:ext uri="{FF2B5EF4-FFF2-40B4-BE49-F238E27FC236}">
                      <a16:creationId xmlns:a16="http://schemas.microsoft.com/office/drawing/2014/main" id="{09E4B74A-0E34-4E43-ACC1-CC7CDC57DDC5}"/>
                    </a:ext>
                  </a:extLst>
                </p:cNvPr>
                <p:cNvSpPr/>
                <p:nvPr/>
              </p:nvSpPr>
              <p:spPr>
                <a:xfrm rot="2734294">
                  <a:off x="1030623" y="948695"/>
                  <a:ext cx="223554" cy="223554"/>
                </a:xfrm>
                <a:prstGeom prst="plus">
                  <a:avLst>
                    <a:gd name="adj" fmla="val 46579"/>
                  </a:avLst>
                </a:prstGeom>
                <a:solidFill>
                  <a:schemeClr val="tx1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6" name="Oval 203">
                  <a:extLst>
                    <a:ext uri="{FF2B5EF4-FFF2-40B4-BE49-F238E27FC236}">
                      <a16:creationId xmlns:a16="http://schemas.microsoft.com/office/drawing/2014/main" id="{0088B7CC-E4FD-4E73-9E2D-60F764B31A03}"/>
                    </a:ext>
                  </a:extLst>
                </p:cNvPr>
                <p:cNvSpPr/>
                <p:nvPr/>
              </p:nvSpPr>
              <p:spPr>
                <a:xfrm>
                  <a:off x="1544248" y="1737727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7" name="Oval 204">
                  <a:extLst>
                    <a:ext uri="{FF2B5EF4-FFF2-40B4-BE49-F238E27FC236}">
                      <a16:creationId xmlns:a16="http://schemas.microsoft.com/office/drawing/2014/main" id="{FAB42336-0536-45FC-A0B3-C94821C0D90F}"/>
                    </a:ext>
                  </a:extLst>
                </p:cNvPr>
                <p:cNvSpPr/>
                <p:nvPr/>
              </p:nvSpPr>
              <p:spPr>
                <a:xfrm>
                  <a:off x="1972899" y="1737727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" name="Oval 205">
                  <a:extLst>
                    <a:ext uri="{FF2B5EF4-FFF2-40B4-BE49-F238E27FC236}">
                      <a16:creationId xmlns:a16="http://schemas.microsoft.com/office/drawing/2014/main" id="{199BAD7E-CF90-4F75-B431-0300814CE9EA}"/>
                    </a:ext>
                  </a:extLst>
                </p:cNvPr>
                <p:cNvSpPr/>
                <p:nvPr/>
              </p:nvSpPr>
              <p:spPr>
                <a:xfrm>
                  <a:off x="2234730" y="1752661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" name="Oval 206">
                  <a:extLst>
                    <a:ext uri="{FF2B5EF4-FFF2-40B4-BE49-F238E27FC236}">
                      <a16:creationId xmlns:a16="http://schemas.microsoft.com/office/drawing/2014/main" id="{0EE6913F-BAFE-4499-B256-BFF866BAA46E}"/>
                    </a:ext>
                  </a:extLst>
                </p:cNvPr>
                <p:cNvSpPr/>
                <p:nvPr/>
              </p:nvSpPr>
              <p:spPr>
                <a:xfrm>
                  <a:off x="2477998" y="1456346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0" name="Oval 207">
                  <a:extLst>
                    <a:ext uri="{FF2B5EF4-FFF2-40B4-BE49-F238E27FC236}">
                      <a16:creationId xmlns:a16="http://schemas.microsoft.com/office/drawing/2014/main" id="{6D517404-FB5B-4699-A4E1-FB157046AC03}"/>
                    </a:ext>
                  </a:extLst>
                </p:cNvPr>
                <p:cNvSpPr/>
                <p:nvPr/>
              </p:nvSpPr>
              <p:spPr>
                <a:xfrm>
                  <a:off x="1955570" y="1279485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Oval 208">
                  <a:extLst>
                    <a:ext uri="{FF2B5EF4-FFF2-40B4-BE49-F238E27FC236}">
                      <a16:creationId xmlns:a16="http://schemas.microsoft.com/office/drawing/2014/main" id="{5B725751-29D8-466A-B851-FB9AE67EA862}"/>
                    </a:ext>
                  </a:extLst>
                </p:cNvPr>
                <p:cNvSpPr/>
                <p:nvPr/>
              </p:nvSpPr>
              <p:spPr>
                <a:xfrm>
                  <a:off x="2216167" y="1221210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2" name="Oval 209">
                  <a:extLst>
                    <a:ext uri="{FF2B5EF4-FFF2-40B4-BE49-F238E27FC236}">
                      <a16:creationId xmlns:a16="http://schemas.microsoft.com/office/drawing/2014/main" id="{9CA317A5-ACCF-47A4-9C49-7D2C2650D13D}"/>
                    </a:ext>
                  </a:extLst>
                </p:cNvPr>
                <p:cNvSpPr/>
                <p:nvPr/>
              </p:nvSpPr>
              <p:spPr>
                <a:xfrm>
                  <a:off x="1459049" y="1059153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Oval 210">
                  <a:extLst>
                    <a:ext uri="{FF2B5EF4-FFF2-40B4-BE49-F238E27FC236}">
                      <a16:creationId xmlns:a16="http://schemas.microsoft.com/office/drawing/2014/main" id="{6305AAE4-A5F6-4D16-87A7-92DB908497DC}"/>
                    </a:ext>
                  </a:extLst>
                </p:cNvPr>
                <p:cNvSpPr/>
                <p:nvPr/>
              </p:nvSpPr>
              <p:spPr>
                <a:xfrm>
                  <a:off x="1673162" y="1221210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Oval 211">
                  <a:extLst>
                    <a:ext uri="{FF2B5EF4-FFF2-40B4-BE49-F238E27FC236}">
                      <a16:creationId xmlns:a16="http://schemas.microsoft.com/office/drawing/2014/main" id="{10779410-39D6-4D2F-B7FA-ADDF59E65DD5}"/>
                    </a:ext>
                  </a:extLst>
                </p:cNvPr>
                <p:cNvSpPr/>
                <p:nvPr/>
              </p:nvSpPr>
              <p:spPr>
                <a:xfrm>
                  <a:off x="2040344" y="1028951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" name="Oval 212">
                  <a:extLst>
                    <a:ext uri="{FF2B5EF4-FFF2-40B4-BE49-F238E27FC236}">
                      <a16:creationId xmlns:a16="http://schemas.microsoft.com/office/drawing/2014/main" id="{6EECEF70-9B95-4B95-80E8-4E1923605767}"/>
                    </a:ext>
                  </a:extLst>
                </p:cNvPr>
                <p:cNvSpPr/>
                <p:nvPr/>
              </p:nvSpPr>
              <p:spPr>
                <a:xfrm>
                  <a:off x="2385648" y="943752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Oval 213">
                  <a:extLst>
                    <a:ext uri="{FF2B5EF4-FFF2-40B4-BE49-F238E27FC236}">
                      <a16:creationId xmlns:a16="http://schemas.microsoft.com/office/drawing/2014/main" id="{195005E8-1FF8-4211-863E-88455A38C3F2}"/>
                    </a:ext>
                  </a:extLst>
                </p:cNvPr>
                <p:cNvSpPr/>
                <p:nvPr/>
              </p:nvSpPr>
              <p:spPr>
                <a:xfrm>
                  <a:off x="2030069" y="750774"/>
                  <a:ext cx="170398" cy="170398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1" name="Cross 178">
                <a:extLst>
                  <a:ext uri="{FF2B5EF4-FFF2-40B4-BE49-F238E27FC236}">
                    <a16:creationId xmlns:a16="http://schemas.microsoft.com/office/drawing/2014/main" id="{FBF872F5-94FC-4D31-9E9D-FFBEB796BD9E}"/>
                  </a:ext>
                </a:extLst>
              </p:cNvPr>
              <p:cNvSpPr/>
              <p:nvPr/>
            </p:nvSpPr>
            <p:spPr>
              <a:xfrm rot="2734294">
                <a:off x="2625754" y="1997104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Cross 179">
                <a:extLst>
                  <a:ext uri="{FF2B5EF4-FFF2-40B4-BE49-F238E27FC236}">
                    <a16:creationId xmlns:a16="http://schemas.microsoft.com/office/drawing/2014/main" id="{186EEED0-CDF7-47D2-BA43-455E4C7ACD60}"/>
                  </a:ext>
                </a:extLst>
              </p:cNvPr>
              <p:cNvSpPr/>
              <p:nvPr/>
            </p:nvSpPr>
            <p:spPr>
              <a:xfrm rot="2734294">
                <a:off x="732092" y="1006504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Cross 180">
                <a:extLst>
                  <a:ext uri="{FF2B5EF4-FFF2-40B4-BE49-F238E27FC236}">
                    <a16:creationId xmlns:a16="http://schemas.microsoft.com/office/drawing/2014/main" id="{9A982B55-11DF-4366-8BE0-4EFA4D360875}"/>
                  </a:ext>
                </a:extLst>
              </p:cNvPr>
              <p:cNvSpPr/>
              <p:nvPr/>
            </p:nvSpPr>
            <p:spPr>
              <a:xfrm rot="2734294">
                <a:off x="1101754" y="789242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51" name="图片 150">
            <a:extLst>
              <a:ext uri="{FF2B5EF4-FFF2-40B4-BE49-F238E27FC236}">
                <a16:creationId xmlns:a16="http://schemas.microsoft.com/office/drawing/2014/main" id="{03507757-3F2E-4D85-9180-8DE715DA65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20" y="5568704"/>
            <a:ext cx="8322980" cy="9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9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60F6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7400" y="1879600"/>
            <a:ext cx="4254500" cy="3670300"/>
          </a:xfrm>
          <a:prstGeom prst="rect">
            <a:avLst/>
          </a:prstGeom>
        </p:spPr>
      </p:pic>
      <p:pic>
        <p:nvPicPr>
          <p:cNvPr id="3" name="图片 2" descr="ws_60F7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1439" y="256034"/>
            <a:ext cx="2273058" cy="414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偏差</a:t>
            </a:r>
            <a:r>
              <a:rPr lang="en-US" altLang="zh-CN" sz="2796">
                <a:solidFill>
                  <a:srgbClr val="000000"/>
                </a:solidFill>
                <a:latin typeface="Times New Roman"/>
              </a:rPr>
              <a:t>-</a:t>
            </a: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方差窘境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16377" y="357121"/>
            <a:ext cx="236064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>
                <a:solidFill>
                  <a:srgbClr val="000000"/>
                </a:solidFill>
                <a:latin typeface="Times New Roman"/>
              </a:rPr>
              <a:t>(bias-variance dillema)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3509" y="1302135"/>
            <a:ext cx="4616648" cy="384720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09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r>
              <a:rPr lang="zh-CN" altLang="en-US" sz="2402">
                <a:solidFill>
                  <a:srgbClr val="000000"/>
                </a:solidFill>
                <a:latin typeface="微软雅黑"/>
              </a:rPr>
              <a:t>一般而言，偏差与方差存在冲突：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endParaRPr lang="zh-CN" altLang="en-US" sz="2402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endParaRPr lang="zh-CN" altLang="en-US" sz="2402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endParaRPr lang="zh-CN" altLang="en-US" sz="2402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endParaRPr lang="zh-CN" altLang="en-US" sz="2402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774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r>
              <a:rPr lang="zh-CN" altLang="en-US" sz="2402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>
                <a:solidFill>
                  <a:srgbClr val="000000"/>
                </a:solidFill>
                <a:latin typeface="Wingdings"/>
              </a:rPr>
              <a:t></a:t>
            </a:r>
            <a:r>
              <a:rPr lang="zh-CN" altLang="en-US" sz="2196">
                <a:solidFill>
                  <a:srgbClr val="000000"/>
                </a:solidFill>
                <a:latin typeface="微软雅黑"/>
              </a:rPr>
              <a:t>训练不足时，学习器拟合能</a:t>
            </a:r>
          </a:p>
          <a:p>
            <a:pPr marL="0" marR="0" lvl="0" indent="0" defTabSz="914400" eaLnBrk="1" fontAlgn="auto" latinLnBrk="0" hangingPunct="1">
              <a:lnSpc>
                <a:spcPts val="2428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r>
              <a:rPr lang="zh-CN" altLang="en-US" sz="2196">
                <a:solidFill>
                  <a:srgbClr val="000000"/>
                </a:solidFill>
                <a:latin typeface="微软雅黑"/>
              </a:rPr>
              <a:t>		</a:t>
            </a:r>
            <a:r>
              <a:rPr lang="zh-CN" altLang="en-US" sz="2198">
                <a:solidFill>
                  <a:srgbClr val="000000"/>
                </a:solidFill>
                <a:latin typeface="微软雅黑"/>
              </a:rPr>
              <a:t>力不强，偏差主导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endParaRPr lang="zh-CN" altLang="en-US" sz="2198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endParaRPr lang="zh-CN" altLang="en-US" sz="2198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endParaRPr lang="zh-CN" altLang="en-US" sz="2198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94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r>
              <a:rPr lang="zh-CN" altLang="en-US" sz="2198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>
                <a:solidFill>
                  <a:srgbClr val="000000"/>
                </a:solidFill>
                <a:latin typeface="Wingdings"/>
              </a:rPr>
              <a:t></a:t>
            </a:r>
            <a:r>
              <a:rPr lang="zh-CN" altLang="en-US" sz="2196">
                <a:solidFill>
                  <a:srgbClr val="000000"/>
                </a:solidFill>
                <a:latin typeface="微软雅黑"/>
              </a:rPr>
              <a:t>随着训练程度加深，学习器</a:t>
            </a:r>
          </a:p>
          <a:p>
            <a:pPr marL="0" marR="0" lvl="0" indent="0" defTabSz="914400" eaLnBrk="1" fontAlgn="auto" latinLnBrk="0" hangingPunct="1">
              <a:lnSpc>
                <a:spcPts val="2499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r>
              <a:rPr lang="zh-CN" altLang="en-US" sz="2196">
                <a:solidFill>
                  <a:srgbClr val="000000"/>
                </a:solidFill>
                <a:latin typeface="微软雅黑"/>
              </a:rPr>
              <a:t>		拟合能力逐渐增强，方差逐</a:t>
            </a:r>
          </a:p>
          <a:p>
            <a:pPr marL="0" marR="0" lvl="0" indent="0" defTabSz="914400" eaLnBrk="1" fontAlgn="auto" latinLnBrk="0" hangingPunct="1">
              <a:lnSpc>
                <a:spcPts val="2568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r>
              <a:rPr lang="zh-CN" altLang="en-US" sz="2196">
                <a:solidFill>
                  <a:srgbClr val="000000"/>
                </a:solidFill>
                <a:latin typeface="微软雅黑"/>
              </a:rPr>
              <a:t>		渐主导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endParaRPr lang="zh-CN" altLang="en-US" sz="2196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endParaRPr lang="zh-CN" altLang="en-US" sz="2196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endParaRPr lang="zh-CN" altLang="en-US" sz="2196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95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r>
              <a:rPr lang="zh-CN" altLang="en-US" sz="2196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>
                <a:solidFill>
                  <a:srgbClr val="000000"/>
                </a:solidFill>
                <a:latin typeface="Wingdings"/>
              </a:rPr>
              <a:t></a:t>
            </a:r>
            <a:r>
              <a:rPr lang="zh-CN" altLang="en-US" sz="2196">
                <a:solidFill>
                  <a:srgbClr val="000000"/>
                </a:solidFill>
                <a:latin typeface="微软雅黑"/>
              </a:rPr>
              <a:t>训练充足后，学习器的拟合</a:t>
            </a:r>
          </a:p>
          <a:p>
            <a:pPr marL="0" marR="0" lvl="0" indent="0" defTabSz="914400" eaLnBrk="1" fontAlgn="auto" latinLnBrk="0" hangingPunct="1">
              <a:lnSpc>
                <a:spcPts val="2427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r>
              <a:rPr lang="zh-CN" altLang="en-US" sz="2196">
                <a:solidFill>
                  <a:srgbClr val="000000"/>
                </a:solidFill>
                <a:latin typeface="微软雅黑"/>
              </a:rPr>
              <a:t>		能力很强，方差主导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F3059DB5-20E3-4A78-9A72-0E4F0EBB2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1439" y="321726"/>
            <a:ext cx="107721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dirty="0">
                <a:solidFill>
                  <a:srgbClr val="000000"/>
                </a:solidFill>
                <a:latin typeface="微软雅黑"/>
              </a:rPr>
              <a:t>正则化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83461" y="357121"/>
            <a:ext cx="168315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/>
              </a:rPr>
              <a:t>(Regularization)</a:t>
            </a:r>
            <a:endParaRPr lang="zh-CN" altLang="en-US" sz="2004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61BC191-0D2B-4FDC-8B65-9BE7C0DB6AD5}"/>
              </a:ext>
            </a:extLst>
          </p:cNvPr>
          <p:cNvGrpSpPr/>
          <p:nvPr/>
        </p:nvGrpSpPr>
        <p:grpSpPr>
          <a:xfrm>
            <a:off x="683568" y="989111"/>
            <a:ext cx="7056784" cy="2583905"/>
            <a:chOff x="1433542" y="1403843"/>
            <a:chExt cx="6488709" cy="2439889"/>
          </a:xfrm>
        </p:grpSpPr>
        <p:pic>
          <p:nvPicPr>
            <p:cNvPr id="31" name="Picture 17">
              <a:extLst>
                <a:ext uri="{FF2B5EF4-FFF2-40B4-BE49-F238E27FC236}">
                  <a16:creationId xmlns:a16="http://schemas.microsoft.com/office/drawing/2014/main" id="{201E100F-002F-416C-AA28-EE272091945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809" y="3581442"/>
              <a:ext cx="1697355" cy="255083"/>
            </a:xfrm>
            <a:prstGeom prst="rect">
              <a:avLst/>
            </a:prstGeom>
          </p:spPr>
        </p:pic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59C62EAB-7092-49AC-B5F0-E4F66B69C18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9354" y="3581401"/>
              <a:ext cx="3382897" cy="262331"/>
            </a:xfrm>
            <a:prstGeom prst="rect">
              <a:avLst/>
            </a:prstGeom>
          </p:spPr>
        </p:pic>
        <p:graphicFrame>
          <p:nvGraphicFramePr>
            <p:cNvPr id="33" name="Chart 19">
              <a:extLst>
                <a:ext uri="{FF2B5EF4-FFF2-40B4-BE49-F238E27FC236}">
                  <a16:creationId xmlns:a16="http://schemas.microsoft.com/office/drawing/2014/main" id="{9C240EDA-5A9F-43E4-B4A6-8C56B065A13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638626" y="1447801"/>
            <a:ext cx="2172176" cy="19071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34" name="TextBox 20">
              <a:extLst>
                <a:ext uri="{FF2B5EF4-FFF2-40B4-BE49-F238E27FC236}">
                  <a16:creationId xmlns:a16="http://schemas.microsoft.com/office/drawing/2014/main" id="{4D243496-8769-4BB0-B5A5-1C6D7513AA75}"/>
                </a:ext>
              </a:extLst>
            </p:cNvPr>
            <p:cNvSpPr txBox="1"/>
            <p:nvPr/>
          </p:nvSpPr>
          <p:spPr>
            <a:xfrm rot="16200000">
              <a:off x="1066851" y="2313685"/>
              <a:ext cx="1071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Price</a:t>
              </a:r>
            </a:p>
          </p:txBody>
        </p:sp>
        <p:sp>
          <p:nvSpPr>
            <p:cNvPr id="35" name="TextBox 20">
              <a:extLst>
                <a:ext uri="{FF2B5EF4-FFF2-40B4-BE49-F238E27FC236}">
                  <a16:creationId xmlns:a16="http://schemas.microsoft.com/office/drawing/2014/main" id="{FE4DF223-5595-4BBD-86F3-5EBE4C5DAFCC}"/>
                </a:ext>
              </a:extLst>
            </p:cNvPr>
            <p:cNvSpPr txBox="1"/>
            <p:nvPr/>
          </p:nvSpPr>
          <p:spPr>
            <a:xfrm>
              <a:off x="1874798" y="3240687"/>
              <a:ext cx="17384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Size of house</a:t>
              </a:r>
            </a:p>
          </p:txBody>
        </p:sp>
        <p:graphicFrame>
          <p:nvGraphicFramePr>
            <p:cNvPr id="36" name="Chart 22">
              <a:extLst>
                <a:ext uri="{FF2B5EF4-FFF2-40B4-BE49-F238E27FC236}">
                  <a16:creationId xmlns:a16="http://schemas.microsoft.com/office/drawing/2014/main" id="{D0F01DB0-4B2C-47DE-B2D9-83E164C4F73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087204" y="1403843"/>
            <a:ext cx="2172176" cy="19071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37" name="TextBox 23">
              <a:extLst>
                <a:ext uri="{FF2B5EF4-FFF2-40B4-BE49-F238E27FC236}">
                  <a16:creationId xmlns:a16="http://schemas.microsoft.com/office/drawing/2014/main" id="{62C1F3F7-9963-4712-BE24-BDA1BE5EC983}"/>
                </a:ext>
              </a:extLst>
            </p:cNvPr>
            <p:cNvSpPr txBox="1"/>
            <p:nvPr/>
          </p:nvSpPr>
          <p:spPr>
            <a:xfrm rot="16200000">
              <a:off x="4515429" y="2269725"/>
              <a:ext cx="10719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Price</a:t>
              </a:r>
            </a:p>
          </p:txBody>
        </p:sp>
        <p:sp>
          <p:nvSpPr>
            <p:cNvPr id="38" name="TextBox 20">
              <a:extLst>
                <a:ext uri="{FF2B5EF4-FFF2-40B4-BE49-F238E27FC236}">
                  <a16:creationId xmlns:a16="http://schemas.microsoft.com/office/drawing/2014/main" id="{1FDC767C-D159-489F-B411-FA40141C79D6}"/>
                </a:ext>
              </a:extLst>
            </p:cNvPr>
            <p:cNvSpPr txBox="1"/>
            <p:nvPr/>
          </p:nvSpPr>
          <p:spPr>
            <a:xfrm>
              <a:off x="5295900" y="3200400"/>
              <a:ext cx="17384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Size of house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Ink 5">
                  <a:extLst>
                    <a:ext uri="{FF2B5EF4-FFF2-40B4-BE49-F238E27FC236}">
                      <a16:creationId xmlns:a16="http://schemas.microsoft.com/office/drawing/2014/main" id="{3D9B5862-C1B5-473C-BB70-1A06643EB356}"/>
                    </a:ext>
                  </a:extLst>
                </p14:cNvPr>
                <p14:cNvContentPartPr/>
                <p14:nvPr/>
              </p14:nvContentPartPr>
              <p14:xfrm>
                <a:off x="1914840" y="1615410"/>
                <a:ext cx="5438880" cy="1581480"/>
              </p14:xfrm>
            </p:contentPart>
          </mc:Choice>
          <mc:Fallback xmlns="">
            <p:pic>
              <p:nvPicPr>
                <p:cNvPr id="39" name="Ink 5">
                  <a:extLst>
                    <a:ext uri="{FF2B5EF4-FFF2-40B4-BE49-F238E27FC236}">
                      <a16:creationId xmlns:a16="http://schemas.microsoft.com/office/drawing/2014/main" id="{3D9B5862-C1B5-473C-BB70-1A06643EB35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06234" y="1606571"/>
                  <a:ext cx="5456093" cy="159915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636447C-80AA-4D00-941E-CF11EFCABB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508" y="4633103"/>
            <a:ext cx="693420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6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A1108E1-AE9F-424C-8345-824501867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1439" y="321726"/>
            <a:ext cx="107721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dirty="0">
                <a:solidFill>
                  <a:srgbClr val="000000"/>
                </a:solidFill>
                <a:latin typeface="微软雅黑"/>
              </a:rPr>
              <a:t>正则化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83461" y="357121"/>
            <a:ext cx="168315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/>
              </a:rPr>
              <a:t>(Regularization)</a:t>
            </a:r>
            <a:endParaRPr lang="zh-CN" altLang="en-US" sz="2004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61BC191-0D2B-4FDC-8B65-9BE7C0DB6AD5}"/>
              </a:ext>
            </a:extLst>
          </p:cNvPr>
          <p:cNvGrpSpPr/>
          <p:nvPr/>
        </p:nvGrpSpPr>
        <p:grpSpPr>
          <a:xfrm>
            <a:off x="683568" y="989111"/>
            <a:ext cx="7056784" cy="2583905"/>
            <a:chOff x="1433542" y="1403843"/>
            <a:chExt cx="6488709" cy="2439889"/>
          </a:xfrm>
        </p:grpSpPr>
        <p:pic>
          <p:nvPicPr>
            <p:cNvPr id="31" name="Picture 17">
              <a:extLst>
                <a:ext uri="{FF2B5EF4-FFF2-40B4-BE49-F238E27FC236}">
                  <a16:creationId xmlns:a16="http://schemas.microsoft.com/office/drawing/2014/main" id="{201E100F-002F-416C-AA28-EE272091945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809" y="3581442"/>
              <a:ext cx="1697355" cy="255083"/>
            </a:xfrm>
            <a:prstGeom prst="rect">
              <a:avLst/>
            </a:prstGeom>
          </p:spPr>
        </p:pic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59C62EAB-7092-49AC-B5F0-E4F66B69C18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9354" y="3581401"/>
              <a:ext cx="3382897" cy="262331"/>
            </a:xfrm>
            <a:prstGeom prst="rect">
              <a:avLst/>
            </a:prstGeom>
          </p:spPr>
        </p:pic>
        <p:graphicFrame>
          <p:nvGraphicFramePr>
            <p:cNvPr id="33" name="Chart 19">
              <a:extLst>
                <a:ext uri="{FF2B5EF4-FFF2-40B4-BE49-F238E27FC236}">
                  <a16:creationId xmlns:a16="http://schemas.microsoft.com/office/drawing/2014/main" id="{9C240EDA-5A9F-43E4-B4A6-8C56B065A13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638626" y="1447801"/>
            <a:ext cx="2172176" cy="19071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34" name="TextBox 20">
              <a:extLst>
                <a:ext uri="{FF2B5EF4-FFF2-40B4-BE49-F238E27FC236}">
                  <a16:creationId xmlns:a16="http://schemas.microsoft.com/office/drawing/2014/main" id="{4D243496-8769-4BB0-B5A5-1C6D7513AA75}"/>
                </a:ext>
              </a:extLst>
            </p:cNvPr>
            <p:cNvSpPr txBox="1"/>
            <p:nvPr/>
          </p:nvSpPr>
          <p:spPr>
            <a:xfrm rot="16200000">
              <a:off x="1066851" y="2313685"/>
              <a:ext cx="1071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Price</a:t>
              </a:r>
            </a:p>
          </p:txBody>
        </p:sp>
        <p:sp>
          <p:nvSpPr>
            <p:cNvPr id="35" name="TextBox 20">
              <a:extLst>
                <a:ext uri="{FF2B5EF4-FFF2-40B4-BE49-F238E27FC236}">
                  <a16:creationId xmlns:a16="http://schemas.microsoft.com/office/drawing/2014/main" id="{FE4DF223-5595-4BBD-86F3-5EBE4C5DAFCC}"/>
                </a:ext>
              </a:extLst>
            </p:cNvPr>
            <p:cNvSpPr txBox="1"/>
            <p:nvPr/>
          </p:nvSpPr>
          <p:spPr>
            <a:xfrm>
              <a:off x="1874798" y="3240687"/>
              <a:ext cx="17384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Size of house</a:t>
              </a:r>
            </a:p>
          </p:txBody>
        </p:sp>
        <p:graphicFrame>
          <p:nvGraphicFramePr>
            <p:cNvPr id="36" name="Chart 22">
              <a:extLst>
                <a:ext uri="{FF2B5EF4-FFF2-40B4-BE49-F238E27FC236}">
                  <a16:creationId xmlns:a16="http://schemas.microsoft.com/office/drawing/2014/main" id="{D0F01DB0-4B2C-47DE-B2D9-83E164C4F73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087204" y="1403843"/>
            <a:ext cx="2172176" cy="19071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37" name="TextBox 23">
              <a:extLst>
                <a:ext uri="{FF2B5EF4-FFF2-40B4-BE49-F238E27FC236}">
                  <a16:creationId xmlns:a16="http://schemas.microsoft.com/office/drawing/2014/main" id="{62C1F3F7-9963-4712-BE24-BDA1BE5EC983}"/>
                </a:ext>
              </a:extLst>
            </p:cNvPr>
            <p:cNvSpPr txBox="1"/>
            <p:nvPr/>
          </p:nvSpPr>
          <p:spPr>
            <a:xfrm rot="16200000">
              <a:off x="4515429" y="2269725"/>
              <a:ext cx="10719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Price</a:t>
              </a:r>
            </a:p>
          </p:txBody>
        </p:sp>
        <p:sp>
          <p:nvSpPr>
            <p:cNvPr id="38" name="TextBox 20">
              <a:extLst>
                <a:ext uri="{FF2B5EF4-FFF2-40B4-BE49-F238E27FC236}">
                  <a16:creationId xmlns:a16="http://schemas.microsoft.com/office/drawing/2014/main" id="{1FDC767C-D159-489F-B411-FA40141C79D6}"/>
                </a:ext>
              </a:extLst>
            </p:cNvPr>
            <p:cNvSpPr txBox="1"/>
            <p:nvPr/>
          </p:nvSpPr>
          <p:spPr>
            <a:xfrm>
              <a:off x="5295900" y="3200400"/>
              <a:ext cx="17384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Size of house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Ink 5">
                  <a:extLst>
                    <a:ext uri="{FF2B5EF4-FFF2-40B4-BE49-F238E27FC236}">
                      <a16:creationId xmlns:a16="http://schemas.microsoft.com/office/drawing/2014/main" id="{3D9B5862-C1B5-473C-BB70-1A06643EB356}"/>
                    </a:ext>
                  </a:extLst>
                </p14:cNvPr>
                <p14:cNvContentPartPr/>
                <p14:nvPr/>
              </p14:nvContentPartPr>
              <p14:xfrm>
                <a:off x="1914840" y="1615410"/>
                <a:ext cx="5438880" cy="1581480"/>
              </p14:xfrm>
            </p:contentPart>
          </mc:Choice>
          <mc:Fallback xmlns="">
            <p:pic>
              <p:nvPicPr>
                <p:cNvPr id="39" name="Ink 5">
                  <a:extLst>
                    <a:ext uri="{FF2B5EF4-FFF2-40B4-BE49-F238E27FC236}">
                      <a16:creationId xmlns:a16="http://schemas.microsoft.com/office/drawing/2014/main" id="{3D9B5862-C1B5-473C-BB70-1A06643EB35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06234" y="1606571"/>
                  <a:ext cx="5456093" cy="159915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636447C-80AA-4D00-941E-CF11EFCABB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508" y="4633103"/>
            <a:ext cx="693420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07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2355885-0F2E-48AF-A196-0DE147D23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1439" y="321726"/>
            <a:ext cx="107721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dirty="0">
                <a:solidFill>
                  <a:srgbClr val="000000"/>
                </a:solidFill>
                <a:latin typeface="微软雅黑"/>
              </a:rPr>
              <a:t>正则化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83461" y="357121"/>
            <a:ext cx="168315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/>
              </a:rPr>
              <a:t>(Regularization)</a:t>
            </a:r>
            <a:endParaRPr lang="zh-CN" altLang="en-US" sz="2004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F8CC99-C2E8-4B60-A346-5253550D7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94" y="1197512"/>
            <a:ext cx="6191250" cy="1266825"/>
          </a:xfrm>
          <a:prstGeom prst="rect">
            <a:avLst/>
          </a:prstGeom>
        </p:spPr>
      </p:pic>
      <p:sp>
        <p:nvSpPr>
          <p:cNvPr id="5" name="TextBox 24">
            <a:extLst>
              <a:ext uri="{FF2B5EF4-FFF2-40B4-BE49-F238E27FC236}">
                <a16:creationId xmlns:a16="http://schemas.microsoft.com/office/drawing/2014/main" id="{51DB5E8C-6D2F-4A81-931F-67792BBC004F}"/>
              </a:ext>
            </a:extLst>
          </p:cNvPr>
          <p:cNvSpPr txBox="1"/>
          <p:nvPr/>
        </p:nvSpPr>
        <p:spPr>
          <a:xfrm>
            <a:off x="337931" y="2641195"/>
            <a:ext cx="8698565" cy="40588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其中，             称为正则化参数（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 Parameter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）。</a:t>
            </a:r>
            <a:endParaRPr lang="en-US" altLang="zh-CN" sz="2400" dirty="0">
              <a:solidFill>
                <a:srgbClr val="000000"/>
              </a:solidFill>
              <a:latin typeface="微软雅黑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509D114-032D-4CE9-9E55-80CDAFE8C0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223394"/>
              </p:ext>
            </p:extLst>
          </p:nvPr>
        </p:nvGraphicFramePr>
        <p:xfrm>
          <a:off x="1168657" y="2702049"/>
          <a:ext cx="1171550" cy="41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Equation" r:id="rId6" imgW="571320" imgH="203040" progId="Equation.DSMT4">
                  <p:embed/>
                </p:oleObj>
              </mc:Choice>
              <mc:Fallback>
                <p:oleObj name="Equation" r:id="rId6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68657" y="2702049"/>
                        <a:ext cx="1171550" cy="418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24">
            <a:extLst>
              <a:ext uri="{FF2B5EF4-FFF2-40B4-BE49-F238E27FC236}">
                <a16:creationId xmlns:a16="http://schemas.microsoft.com/office/drawing/2014/main" id="{15E2D2CA-319C-4F9C-8404-0D2D26592EB6}"/>
              </a:ext>
            </a:extLst>
          </p:cNvPr>
          <p:cNvSpPr txBox="1"/>
          <p:nvPr/>
        </p:nvSpPr>
        <p:spPr>
          <a:xfrm>
            <a:off x="337930" y="3771233"/>
            <a:ext cx="8698565" cy="40588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400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正则化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(Regularization)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主要目的是控制模型复杂度，减小过拟合。</a:t>
            </a:r>
            <a:endParaRPr lang="en-US" altLang="zh-CN" sz="2400" dirty="0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562424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9.2051"/>
  <p:tag name="ORIGINALWIDTH" val="4335.958"/>
  <p:tag name="LATEXADDIN" val="\documentclass{article}&#10;\usepackage[UTF8]{ctex}&#10;\usepackage{amsmath,amssymb}&#10;\pagestyle{empty}&#10;\begin{document}&#10;\noindent 过拟合: 如果多项式阶数较大, 训练得到的模型对于训练集能正确分类$ J(\theta) = -\frac{1}{2m}\sum_{i=1}^m \left [(h_\theta(x^{(i)})-y^{(i)} \right]^2 \approx 0 $, 但是对于新的样本预测效果却不好.&#10;\end{document}"/>
  <p:tag name="IGUANATEXSIZE" val="18"/>
  <p:tag name="IGUANATEXCURSOR" val="220"/>
  <p:tag name="TRANSPARENCY" val="True"/>
  <p:tag name="FILENAME" val=""/>
  <p:tag name="LATEXENGINEID" val="0"/>
  <p:tag name="TEMPFOLDER" val="C:\Users\yxliang\AppData\Local\Temp\"/>
  <p:tag name="LATEXFORMHEIGHT" val="526.5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 + \theta_2 x^2&#10;$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 + \theta_2 x^2 + \theta_3 x^3 + \theta_4 x^4&#10;$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 + \theta_2 x^2&#10;$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 + \theta_2 x^2 + \theta_3 x^3 + \theta_4 x^4&#10;$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(1 - \alpha \frac{\lambda}{m}) - \alpha \frac{1}{m} \sum\limits^{m}_{i=1} (h_\theta(x^{(i)})-y^{(i)}) x_j^{(i)}&#10;$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displaystyle&#10;\min_\theta J(\theta)&#10;$&#10;&#10;\end{document}"/>
  <p:tag name="IGUANATEXSIZE" val="3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(j = 0, 1, 2, 3, \dots, n)&#10;$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0 := \theta_0 - \alpha \frac{1}{m} \sum\limits^{m}_{i=1} (h_\theta(x^{(i)})-y^{(i)}) x_0^{(i)}&#10;$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&#10;$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&#10;$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frac{1}{m} \sum\limits^{m}_{i=1} (h_\theta(x^{(i)})-y^{(i)}) x_j^{(i)}&#10;$&#10;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&#10;$&#10;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5"/>
  <p:tag name="ORIGINALWIDTH" val="110.25"/>
  <p:tag name="LATEXADDIN" val="\documentclass{article}&#10;\usepackage{amsmath}&#10;\pagestyle{empty}&#10;\begin{document}&#10;&#10;&#10;\[&#10;\lambda^{*}&#10;\]&#10;&#10;\end{document}&#10;"/>
  <p:tag name="IGUANATEXSIZE" val="20"/>
  <p:tag name="IGUANATEXCURSOR" val="116"/>
  <p:tag name="TRANSPARENCY" val="True"/>
  <p:tag name="FILENAME" val=""/>
  <p:tag name="LATEXENGINEID" val="0"/>
  <p:tag name="TEMPFOLDER" val="C:\Users\yxliang\AppData\LocalLow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371.25"/>
  <p:tag name="LATEXADDIN" val="\documentclass{article}&#10;\usepackage{amsmath}&#10;\pagestyle{empty}&#10;\begin{document}&#10;&#10;&#10;\[&#10;L_{val}(\theta)&#10;\]&#10;&#10;\end{document}"/>
  <p:tag name="IGUANATEXSIZE" val="20"/>
  <p:tag name="IGUANATEXCURSOR" val="86"/>
  <p:tag name="TRANSPARENCY" val="True"/>
  <p:tag name="FILENAME" val=""/>
  <p:tag name="LATEXENGINEID" val="0"/>
  <p:tag name="TEMPFOLDER" val="C:\Users\yxliang\AppData\LocalLow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5"/>
  <p:tag name="ORIGINALWIDTH" val="1701"/>
  <p:tag name="LATEXADDIN" val="\documentclass{article}&#10;\usepackage{amsmath}&#10;\pagestyle{empty}&#10;\begin{document}&#10;&#10;&#10;\[&#10;L(\theta) = \frac{1}{2m}\sum_{i=1}^{m} (h_{\theta}(x^{(i)}) - y^{(i)})^2 &#10;\]&#10;&#10;\end{document}"/>
  <p:tag name="IGUANATEXSIZE" val="20"/>
  <p:tag name="IGUANATEXCURSOR" val="86"/>
  <p:tag name="TRANSPARENCY" val="True"/>
  <p:tag name="FILENAME" val=""/>
  <p:tag name="LATEXENGINEID" val="0"/>
  <p:tag name="TEMPFOLDER" val="C:\Users\yxliang\AppData\LocalLow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470.25"/>
  <p:tag name="LATEXADDIN" val="\documentclass{article}&#10;\usepackage{amsmath}&#10;\pagestyle{empty}&#10;\begin{document}&#10;&#10;&#10;\[&#10;L_{train}(\theta)&#10;\]&#10;&#10;\end{document}"/>
  <p:tag name="IGUANATEXSIZE" val="20"/>
  <p:tag name="IGUANATEXCURSOR" val="93"/>
  <p:tag name="TRANSPARENCY" val="True"/>
  <p:tag name="FILENAME" val=""/>
  <p:tag name="LATEXENGINEID" val="0"/>
  <p:tag name="TEMPFOLDER" val="C:\Users\yxliang\AppData\LocalLow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left[ -\frac{1}{m} \sum\limits^m_{i=1} y^{(i)} \log{(h_\theta(x^{(i)})} + (1-y^{(i)})\log{1 - h_\theta (x^{(i)})}\right]&#10;+ \frac{\lambda}{2m} \sum\limits^n_{j=1} \theta_j^2 $&#10;&#10;&#10;&#10;\end{document}"/>
  <p:tag name="IGUANATEXSIZE" val="1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 + \theta_2 x^2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(1 - \alpha \frac{\lambda}{m}) - \alpha \frac{1}{m} \sum\limits^{m}_{i=1} (h_\theta(x^{(i)})-y^{(i)}) x_j^{(i)}&#10;$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(j = 0, 1, 2, 3, \dots, n)&#10;$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0 := \theta_0 - \alpha \frac{1}{m} \sum\limits^{m}_{i=1} (h_\theta(x^{(i)})-y^{(i)}) x_0^{(i)}&#10;$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&#10;$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frac{1}{m} \sum\limits^{m}_{i=1} (h_\theta(x^{(i)})-y^{(i)}) x_j^{(i)}&#10;$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&#10;$&#10;&#10;&#10;\end{document}"/>
  <p:tag name="IGUANATEXSIZE" val="2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 + \theta_2 x^2&#10;$&#10;&#10;&#10;\end{document}"/>
  <p:tag name="IGUANATEXSIZE" val="2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 + \dots + \theta_3 x^3&#10;$&#10;&#10;&#10;\end{document}"/>
  <p:tag name="IGUANATEXSIZE" val="2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 + \dots + \theta_{10} x^{10}&#10;$&#10;&#10;&#10;\end{document}"/>
  <p:tag name="IGUANATEXSIZE" val="2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 + \theta_2 x^2 + \theta_3 x^3 + \theta_4 x^4&#10;$&#10;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&#10;$&#10;&#10;&#10;\end{document}"/>
  <p:tag name="IGUANATEXSIZE" val="2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 + \theta_2 x^2&#10;$&#10;&#10;&#10;\end{document}"/>
  <p:tag name="IGUANATEXSIZE" val="2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 + \dots + \theta_3 x^3&#10;$&#10;&#10;&#10;\end{document}"/>
  <p:tag name="IGUANATEXSIZE" val="2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 + \dots + \theta_{10} x^{10}&#10;$&#10;&#10;&#10;\end{document}"/>
  <p:tag name="IGUANATEXSIZE" val="2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1)}, y^{(1)})&#10;$&#10;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2)}, y^{(2)})&#10;$&#10;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m)}, y^{(m)})&#10;$&#10;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1)}_{test}, y^{(1)}_{test})&#10;$&#10;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2.4335"/>
  <p:tag name="ORIGINALWIDTH" val="4386.952"/>
  <p:tag name="LATEXADDIN" val="\documentclass{article}&#10;\usepackage[UTF8]{ctex}&#10;\usepackage{amsmath,amssymb}&#10;\pagestyle{empty}&#10;\begin{document}&#10;\noindent 过拟合: 如果多项式阶数较大, 训练得到的模型对于训练集能正确分类($ J(\theta) = -\frac{1}{2m}\left [\sum_{i=1}^m y^{(i)} \log h_\theta(x^{(i)}) + (1-y^{(i)}) \log(1- h_\theta(x^{(i)})) \right] \approx 0 $), 但是对于新的样本预测效果却不好.&#10;\end{document}"/>
  <p:tag name="IGUANATEXSIZE" val="18"/>
  <p:tag name="IGUANATEXCURSOR" val="183"/>
  <p:tag name="TRANSPARENCY" val="True"/>
  <p:tag name="FILENAME" val=""/>
  <p:tag name="LATEXENGINEID" val="0"/>
  <p:tag name="TEMPFOLDER" val="C:\Users\yxliang\AppData\Local\Temp\"/>
  <p:tag name="LATEXFORMHEIGHT" val="526.5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2)}_{test}, y^{(2)}_{test})&#10;$&#10;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m_{test})}_{test}, y^{(m_{test})}_{test})&#10;$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1)}_{cv}, y^{(1)}_{cv})&#10;$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2)}_{cv}, y^{(2)}_{cv})&#10;$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m_{cv})}_{cv}, y^{(m_{cv})}_{cv})&#10;$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rain} (\theta) = \frac{1}{2m} \displaystyle \sum_{i=1}^{m} (h_\theta(x^{(i)}) - y^{(i)})^2&#10;$&#10;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cv} (\theta) = \frac{1}{2m_{cv}} \displaystyle \sum_{i=1}^{m_{cv}} (h_\theta(x_{cv}^{(i)}) - y_{cv}^{(i)})^2&#10;$&#10;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est}(\theta) = \frac{1}{2m_{test}} \displaystyle \sum_{i=1}^{m_{test}} (h_\theta(x_{test}^{(i)}) - y_{test}^{(i)})^2&#10;$&#10;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\theta_0 + \theta_1 x_1 + \theta_2 x_2)&#10;$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&#10;$&#10;&#10;&#10;\end{document}"/>
  <p:tag name="IGUANATEXSIZE" val="2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 + \theta_2 x^2&#10;$&#10;&#10;&#10;\end{document}"/>
  <p:tag name="IGUANATEXSIZE" val="2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 + \dots + \theta_3 x^3&#10;$&#10;&#10;&#10;\end{document}"/>
  <p:tag name="IGUANATEXSIZE" val="2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 + \dots + \theta_{10} x^{10}&#10;$&#10;&#10;&#10;\end{document}"/>
  <p:tag name="IGUANATEXSIZE" val="2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0 \leq h_\theta(x) \leq 1&#10;$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\geq 0.5&#10;$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&lt; 0.5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g$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\theta_0 + \theta_1 x_1 + \theta_2 x_2$&#10;&#10;$+ \theta_3 x_1^2 + \theta_4 x_2^2$&#10;&#10;$+ \theta_5 x_1 x_2)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\theta_0 + \theta_1 x_1 + \theta_2 x_1^2$&#10;&#10;$+ \theta_3 x_1^2 x_2 + \theta_4 x_1^2 x_2^2 $&#10;&#10;$+ \theta_5 x_1^2 x_2^3 + \theta_6 x_1^3 x_2 + \dots)&#10;$&#10;&#10;\end{document}"/>
  <p:tag name="IGUANATEXSIZE" val="2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25411</TotalTime>
  <Words>1719</Words>
  <Application>Microsoft Office PowerPoint</Application>
  <PresentationFormat>全屏显示(4:3)</PresentationFormat>
  <Paragraphs>595</Paragraphs>
  <Slides>60</Slides>
  <Notes>52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1" baseType="lpstr">
      <vt:lpstr>-apple-system</vt:lpstr>
      <vt:lpstr>等线</vt:lpstr>
      <vt:lpstr>宋体</vt:lpstr>
      <vt:lpstr>微软雅黑</vt:lpstr>
      <vt:lpstr>Arial</vt:lpstr>
      <vt:lpstr>Calibri</vt:lpstr>
      <vt:lpstr>Palatino Linotype</vt:lpstr>
      <vt:lpstr>Times New Roman</vt:lpstr>
      <vt:lpstr>Wingdings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正则化线性回归 </vt:lpstr>
      <vt:lpstr>PowerPoint 演示文稿</vt:lpstr>
      <vt:lpstr>PowerPoint 演示文稿</vt:lpstr>
      <vt:lpstr>正则化Logistic回归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LuMaoMao</dc:creator>
  <cp:lastModifiedBy>Luo</cp:lastModifiedBy>
  <cp:revision>170</cp:revision>
  <dcterms:created xsi:type="dcterms:W3CDTF">2017-09-13T08:31:38Z</dcterms:created>
  <dcterms:modified xsi:type="dcterms:W3CDTF">2021-10-12T01:10:02Z</dcterms:modified>
</cp:coreProperties>
</file>